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6858000" cy="9144000"/>
  <p:embeddedFontLst>
    <p:embeddedFont>
      <p:font typeface="Roboto"/>
      <p:regular r:id="rId26"/>
      <p:bold r:id="rId27"/>
      <p:italic r:id="rId28"/>
      <p:boldItalic r:id="rId29"/>
    </p:embeddedFont>
    <p:embeddedFont>
      <p:font typeface="Inconsolata"/>
      <p:regular r:id="rId30"/>
      <p:bold r:id="rId31"/>
    </p:embeddedFont>
    <p:embeddedFont>
      <p:font typeface="Montserrat"/>
      <p:regular r:id="rId32"/>
      <p:bold r:id="rId33"/>
      <p:italic r:id="rId34"/>
      <p:boldItalic r:id="rId35"/>
    </p:embeddedFont>
    <p:embeddedFont>
      <p:font typeface="Abel"/>
      <p:regular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regular.fntdata"/><Relationship Id="rId25" Type="http://schemas.openxmlformats.org/officeDocument/2006/relationships/slide" Target="slides/slide21.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Inconsolata-bold.fntdata"/><Relationship Id="rId30" Type="http://schemas.openxmlformats.org/officeDocument/2006/relationships/font" Target="fonts/Inconsolata-regular.fntdata"/><Relationship Id="rId11" Type="http://schemas.openxmlformats.org/officeDocument/2006/relationships/slide" Target="slides/slide7.xml"/><Relationship Id="rId33" Type="http://schemas.openxmlformats.org/officeDocument/2006/relationships/font" Target="fonts/Montserrat-bold.fntdata"/><Relationship Id="rId10" Type="http://schemas.openxmlformats.org/officeDocument/2006/relationships/slide" Target="slides/slide6.xml"/><Relationship Id="rId32" Type="http://schemas.openxmlformats.org/officeDocument/2006/relationships/font" Target="fonts/Montserrat-regular.fntdata"/><Relationship Id="rId13" Type="http://schemas.openxmlformats.org/officeDocument/2006/relationships/slide" Target="slides/slide9.xml"/><Relationship Id="rId35" Type="http://schemas.openxmlformats.org/officeDocument/2006/relationships/font" Target="fonts/Montserrat-boldItalic.fntdata"/><Relationship Id="rId12" Type="http://schemas.openxmlformats.org/officeDocument/2006/relationships/slide" Target="slides/slide8.xml"/><Relationship Id="rId34" Type="http://schemas.openxmlformats.org/officeDocument/2006/relationships/font" Target="fonts/Montserrat-italic.fntdata"/><Relationship Id="rId15" Type="http://schemas.openxmlformats.org/officeDocument/2006/relationships/slide" Target="slides/slide11.xml"/><Relationship Id="rId14" Type="http://schemas.openxmlformats.org/officeDocument/2006/relationships/slide" Target="slides/slide10.xml"/><Relationship Id="rId36" Type="http://schemas.openxmlformats.org/officeDocument/2006/relationships/font" Target="fonts/Abel-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computerhistory.org/revolution/birth-of-the-computer/4/78" TargetMode="External"/><Relationship Id="rId3" Type="http://schemas.openxmlformats.org/officeDocument/2006/relationships/hyperlink" Target="https://en.wikipedia.org/wiki/ARPANET" TargetMode="External"/><Relationship Id="rId4" Type="http://schemas.openxmlformats.org/officeDocument/2006/relationships/hyperlink" Target="https://www-03.ibm.com/ibm/history/exhibits/pc25/pc25_birth.html" TargetMode="External"/><Relationship Id="rId5" Type="http://schemas.openxmlformats.org/officeDocument/2006/relationships/hyperlink" Target="https://en.wikipedia.org/wiki/Dot-com_bubble"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1aba5d1098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aba5d1098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1ae0ccc123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ae0ccc123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1ae0ccc123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ae0ccc123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3-tier Client Server Architecture</a:t>
            </a:r>
            <a:endParaRPr b="1"/>
          </a:p>
          <a:p>
            <a:pPr indent="-317500" lvl="0" marL="457200" rtl="0" algn="l">
              <a:spcBef>
                <a:spcPts val="0"/>
              </a:spcBef>
              <a:spcAft>
                <a:spcPts val="0"/>
              </a:spcAft>
              <a:buSzPts val="1400"/>
              <a:buChar char="●"/>
            </a:pPr>
            <a:r>
              <a:rPr lang="en"/>
              <a:t>Each layer can potentially run on a different machine</a:t>
            </a:r>
            <a:endParaRPr/>
          </a:p>
          <a:p>
            <a:pPr indent="-317500" lvl="0" marL="457200" rtl="0" algn="l">
              <a:spcBef>
                <a:spcPts val="0"/>
              </a:spcBef>
              <a:spcAft>
                <a:spcPts val="0"/>
              </a:spcAft>
              <a:buSzPts val="1400"/>
              <a:buChar char="●"/>
            </a:pPr>
            <a:r>
              <a:rPr lang="en"/>
              <a:t>Presentation, logic, data layers are decoupled (disconnected)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Architectural Principles</a:t>
            </a:r>
            <a:endParaRPr b="1"/>
          </a:p>
          <a:p>
            <a:pPr indent="-317500" lvl="0" marL="457200" rtl="0" algn="l">
              <a:spcBef>
                <a:spcPts val="0"/>
              </a:spcBef>
              <a:spcAft>
                <a:spcPts val="0"/>
              </a:spcAft>
              <a:buSzPts val="1400"/>
              <a:buChar char="●"/>
            </a:pPr>
            <a:r>
              <a:rPr lang="en"/>
              <a:t>Client - server architecture</a:t>
            </a:r>
            <a:endParaRPr/>
          </a:p>
          <a:p>
            <a:pPr indent="-317500" lvl="0" marL="457200" rtl="0" algn="l">
              <a:spcBef>
                <a:spcPts val="0"/>
              </a:spcBef>
              <a:spcAft>
                <a:spcPts val="0"/>
              </a:spcAft>
              <a:buSzPts val="1400"/>
              <a:buChar char="●"/>
            </a:pPr>
            <a:r>
              <a:rPr lang="en"/>
              <a:t>Each tier (Presentation, Logic and Data) should be independent and should not expose dependencies related to the implementation</a:t>
            </a:r>
            <a:endParaRPr/>
          </a:p>
          <a:p>
            <a:pPr indent="-317500" lvl="0" marL="457200" rtl="0" algn="l">
              <a:spcBef>
                <a:spcPts val="0"/>
              </a:spcBef>
              <a:spcAft>
                <a:spcPts val="0"/>
              </a:spcAft>
              <a:buSzPts val="1400"/>
              <a:buChar char="●"/>
            </a:pPr>
            <a:r>
              <a:rPr lang="en"/>
              <a:t>Change in platform affects only the later running on that particular platform</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Presentation Layer</a:t>
            </a:r>
            <a:endParaRPr b="1"/>
          </a:p>
          <a:p>
            <a:pPr indent="-317500" lvl="0" marL="457200" rtl="0" algn="l">
              <a:spcBef>
                <a:spcPts val="0"/>
              </a:spcBef>
              <a:spcAft>
                <a:spcPts val="0"/>
              </a:spcAft>
              <a:buSzPts val="1400"/>
              <a:buChar char="●"/>
            </a:pPr>
            <a:r>
              <a:rPr lang="en"/>
              <a:t>Basically the user interface</a:t>
            </a:r>
            <a:endParaRPr/>
          </a:p>
          <a:p>
            <a:pPr indent="-317500" lvl="0" marL="457200" rtl="0" algn="l">
              <a:spcBef>
                <a:spcPts val="0"/>
              </a:spcBef>
              <a:spcAft>
                <a:spcPts val="0"/>
              </a:spcAft>
              <a:buSzPts val="1400"/>
              <a:buChar char="●"/>
            </a:pPr>
            <a:r>
              <a:rPr lang="en"/>
              <a:t>Handles the interaction with the user</a:t>
            </a:r>
            <a:endParaRPr/>
          </a:p>
          <a:p>
            <a:pPr indent="-317500" lvl="0" marL="457200" rtl="0" algn="l">
              <a:spcBef>
                <a:spcPts val="0"/>
              </a:spcBef>
              <a:spcAft>
                <a:spcPts val="0"/>
              </a:spcAft>
              <a:buSzPts val="1400"/>
              <a:buChar char="●"/>
            </a:pPr>
            <a:r>
              <a:rPr lang="en"/>
              <a:t>Referred to as GUI or client view or front-end</a:t>
            </a:r>
            <a:endParaRPr/>
          </a:p>
          <a:p>
            <a:pPr indent="-317500" lvl="0" marL="457200" rtl="0" algn="l">
              <a:spcBef>
                <a:spcPts val="0"/>
              </a:spcBef>
              <a:spcAft>
                <a:spcPts val="0"/>
              </a:spcAft>
              <a:buSzPts val="1400"/>
              <a:buChar char="●"/>
            </a:pPr>
            <a:r>
              <a:rPr lang="en"/>
              <a:t>Should not contain business logic or data access code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Application Logic Layer</a:t>
            </a:r>
            <a:endParaRPr b="1"/>
          </a:p>
          <a:p>
            <a:pPr indent="-317500" lvl="0" marL="457200" rtl="0" algn="l">
              <a:spcBef>
                <a:spcPts val="0"/>
              </a:spcBef>
              <a:spcAft>
                <a:spcPts val="0"/>
              </a:spcAft>
              <a:buSzPts val="1400"/>
              <a:buChar char="●"/>
            </a:pPr>
            <a:r>
              <a:rPr lang="en"/>
              <a:t>The set of rules for processing information</a:t>
            </a:r>
            <a:endParaRPr/>
          </a:p>
          <a:p>
            <a:pPr indent="-317500" lvl="0" marL="457200" rtl="0" algn="l">
              <a:spcBef>
                <a:spcPts val="0"/>
              </a:spcBef>
              <a:spcAft>
                <a:spcPts val="0"/>
              </a:spcAft>
              <a:buSzPts val="1400"/>
              <a:buChar char="●"/>
            </a:pPr>
            <a:r>
              <a:rPr lang="en"/>
              <a:t>Can accommodate many users</a:t>
            </a:r>
            <a:endParaRPr/>
          </a:p>
          <a:p>
            <a:pPr indent="-317500" lvl="0" marL="457200" rtl="0" algn="l">
              <a:spcBef>
                <a:spcPts val="0"/>
              </a:spcBef>
              <a:spcAft>
                <a:spcPts val="0"/>
              </a:spcAft>
              <a:buSzPts val="1400"/>
              <a:buChar char="●"/>
            </a:pPr>
            <a:r>
              <a:rPr lang="en"/>
              <a:t>Referred to as middleware/backend</a:t>
            </a:r>
            <a:endParaRPr/>
          </a:p>
          <a:p>
            <a:pPr indent="-317500" lvl="0" marL="457200" rtl="0" algn="l">
              <a:spcBef>
                <a:spcPts val="0"/>
              </a:spcBef>
              <a:spcAft>
                <a:spcPts val="0"/>
              </a:spcAft>
              <a:buSzPts val="1400"/>
              <a:buChar char="●"/>
            </a:pPr>
            <a:r>
              <a:rPr lang="en"/>
              <a:t>Should not contain presentation or data access code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Data Layer</a:t>
            </a:r>
            <a:endParaRPr b="1"/>
          </a:p>
          <a:p>
            <a:pPr indent="-317500" lvl="0" marL="457200" rtl="0" algn="l">
              <a:spcBef>
                <a:spcPts val="0"/>
              </a:spcBef>
              <a:spcAft>
                <a:spcPts val="0"/>
              </a:spcAft>
              <a:buSzPts val="1400"/>
              <a:buChar char="●"/>
            </a:pPr>
            <a:r>
              <a:rPr lang="en"/>
              <a:t>The physical storage layer for data persistence </a:t>
            </a:r>
            <a:endParaRPr/>
          </a:p>
          <a:p>
            <a:pPr indent="-317500" lvl="0" marL="457200" rtl="0" algn="l">
              <a:spcBef>
                <a:spcPts val="0"/>
              </a:spcBef>
              <a:spcAft>
                <a:spcPts val="0"/>
              </a:spcAft>
              <a:buSzPts val="1400"/>
              <a:buChar char="●"/>
            </a:pPr>
            <a:r>
              <a:rPr lang="en"/>
              <a:t>Manage access to DB or file system</a:t>
            </a:r>
            <a:endParaRPr/>
          </a:p>
          <a:p>
            <a:pPr indent="-317500" lvl="0" marL="457200" rtl="0" algn="l">
              <a:spcBef>
                <a:spcPts val="0"/>
              </a:spcBef>
              <a:spcAft>
                <a:spcPts val="0"/>
              </a:spcAft>
              <a:buSzPts val="1400"/>
              <a:buChar char="●"/>
            </a:pPr>
            <a:r>
              <a:rPr lang="en"/>
              <a:t>Referred to as back-end</a:t>
            </a:r>
            <a:endParaRPr/>
          </a:p>
          <a:p>
            <a:pPr indent="-317500" lvl="0" marL="457200" rtl="0" algn="l">
              <a:spcBef>
                <a:spcPts val="0"/>
              </a:spcBef>
              <a:spcAft>
                <a:spcPts val="0"/>
              </a:spcAft>
              <a:buSzPts val="1400"/>
              <a:buChar char="●"/>
            </a:pPr>
            <a:r>
              <a:rPr lang="en"/>
              <a:t>Should not contain presentation or business logic code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3-tier for Web Apps</a:t>
            </a:r>
            <a:endParaRPr b="1"/>
          </a:p>
          <a:p>
            <a:pPr indent="-317500" lvl="0" marL="457200" rtl="0" algn="l">
              <a:spcBef>
                <a:spcPts val="0"/>
              </a:spcBef>
              <a:spcAft>
                <a:spcPts val="0"/>
              </a:spcAft>
              <a:buSzPts val="1400"/>
              <a:buChar char="●"/>
            </a:pPr>
            <a:r>
              <a:rPr lang="en"/>
              <a:t>Presentation Layer</a:t>
            </a:r>
            <a:br>
              <a:rPr lang="en"/>
            </a:br>
            <a:r>
              <a:rPr lang="en"/>
              <a:t>Static or dynamically generated content rendered by the</a:t>
            </a:r>
            <a:br>
              <a:rPr lang="en"/>
            </a:br>
            <a:r>
              <a:rPr lang="en"/>
              <a:t>browser (front-end)</a:t>
            </a:r>
            <a:endParaRPr/>
          </a:p>
          <a:p>
            <a:pPr indent="-317500" lvl="0" marL="457200" rtl="0" algn="l">
              <a:spcBef>
                <a:spcPts val="0"/>
              </a:spcBef>
              <a:spcAft>
                <a:spcPts val="0"/>
              </a:spcAft>
              <a:buSzPts val="1400"/>
              <a:buChar char="●"/>
            </a:pPr>
            <a:r>
              <a:rPr lang="en"/>
              <a:t>Logic Layer</a:t>
            </a:r>
            <a:br>
              <a:rPr lang="en"/>
            </a:br>
            <a:r>
              <a:rPr lang="en"/>
              <a:t>A dynamic content processing and generation level application server, e.g., Java EE, ASP.NET, PHP, ColdFusion platform, Node.js &amp; Express.js (middleware)</a:t>
            </a:r>
            <a:endParaRPr/>
          </a:p>
          <a:p>
            <a:pPr indent="-317500" lvl="0" marL="457200" rtl="0" algn="l">
              <a:spcBef>
                <a:spcPts val="0"/>
              </a:spcBef>
              <a:spcAft>
                <a:spcPts val="0"/>
              </a:spcAft>
              <a:buSzPts val="1400"/>
              <a:buChar char="●"/>
            </a:pPr>
            <a:r>
              <a:rPr lang="en"/>
              <a:t>Data Layer</a:t>
            </a:r>
            <a:br>
              <a:rPr lang="en"/>
            </a:br>
            <a:r>
              <a:rPr lang="en"/>
              <a:t>A database, comprising both data sets and the database management system or RDBMS software that manages and provides access to the data (back-end)</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1ae0ccc123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ae0ccc123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1ae0ccc123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ae0ccc123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1ae0ccc123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ae0ccc123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1ae0ccc123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ae0ccc123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MVC is an architectural design pattern that encourages improved application organization through a separation of concerns. It enforces the isolation of business data (Models) from user interfaces (Views), with a third component (Controllers) traditionally managing logic and user-input.</a:t>
            </a:r>
            <a:endParaRPr/>
          </a:p>
          <a:p>
            <a:pPr indent="0" lvl="0" marL="0" rtl="0" algn="l">
              <a:spcBef>
                <a:spcPts val="0"/>
              </a:spcBef>
              <a:spcAft>
                <a:spcPts val="0"/>
              </a:spcAft>
              <a:buNone/>
            </a:pPr>
            <a:r>
              <a:rPr lang="en"/>
              <a:t>Relevant Design patterns: MVC may be considered a variation of three classical design patterns: the Observer, Strategy and Composite patterns. Depending on how MVC has been implemented in a framework, it may also use the Factory and Template patterns.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1ae0ccc123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ae0ccc123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1ae0ccc123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ae0ccc123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1aba5d1098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aba5d1098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1aba5d1098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aba5d1098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1ae0ccc123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ae0ccc123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1aba5d1098_0_1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aba5d1098_0_1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1ad764c1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ad764c1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Internet &amp; Web timeline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1945 - 1970: Computing inception and use in military.</a:t>
            </a:r>
            <a:endParaRPr/>
          </a:p>
          <a:p>
            <a:pPr indent="0" lvl="0" marL="457200" rtl="0" algn="l">
              <a:spcBef>
                <a:spcPts val="0"/>
              </a:spcBef>
              <a:spcAft>
                <a:spcPts val="0"/>
              </a:spcAft>
              <a:buNone/>
            </a:pPr>
            <a:r>
              <a:rPr lang="en"/>
              <a:t>First computer, the </a:t>
            </a:r>
            <a:r>
              <a:rPr lang="en" u="sng">
                <a:solidFill>
                  <a:schemeClr val="hlink"/>
                </a:solidFill>
                <a:hlinkClick r:id="rId2"/>
              </a:rPr>
              <a:t>ENIAC</a:t>
            </a:r>
            <a:r>
              <a:rPr lang="en"/>
              <a:t> was developed at University of Pennsylvania in the 1940s. Initially, computers were mostly used for military purposes. History of the internet is closely tied to the history of computing.</a:t>
            </a:r>
            <a:endParaRPr/>
          </a:p>
          <a:p>
            <a:pPr indent="0" lvl="0" marL="0" rtl="0" algn="l">
              <a:spcBef>
                <a:spcPts val="0"/>
              </a:spcBef>
              <a:spcAft>
                <a:spcPts val="0"/>
              </a:spcAft>
              <a:buNone/>
            </a:pPr>
            <a:r>
              <a:rPr lang="en"/>
              <a:t>	</a:t>
            </a:r>
            <a:r>
              <a:rPr lang="en" u="sng">
                <a:solidFill>
                  <a:schemeClr val="hlink"/>
                </a:solidFill>
                <a:hlinkClick r:id="rId3"/>
              </a:rPr>
              <a:t>ARPANET</a:t>
            </a:r>
            <a:r>
              <a:rPr lang="en"/>
              <a:t> - a pioneering network for sharing digital resources among geographically separated computers. </a:t>
            </a:r>
            <a:endParaRPr/>
          </a:p>
          <a:p>
            <a:pPr indent="457200" lvl="0" marL="0" rtl="0" algn="l">
              <a:spcBef>
                <a:spcPts val="0"/>
              </a:spcBef>
              <a:spcAft>
                <a:spcPts val="0"/>
              </a:spcAft>
              <a:buNone/>
            </a:pPr>
            <a:r>
              <a:rPr lang="en"/>
              <a:t>It was the precursor to the internet, developed to be highly distributed intended to survive a nuclear attack.</a:t>
            </a:r>
            <a:endParaRPr/>
          </a:p>
          <a:p>
            <a:pPr indent="457200" lvl="0" marL="0" rtl="0" algn="l">
              <a:spcBef>
                <a:spcPts val="0"/>
              </a:spcBef>
              <a:spcAft>
                <a:spcPts val="0"/>
              </a:spcAft>
              <a:buNone/>
            </a:pPr>
            <a:r>
              <a:rPr lang="en"/>
              <a:t>First e-mail program was developed on the ARPANET and became instantly popular amongst the staff.</a:t>
            </a:r>
            <a:endParaRPr/>
          </a:p>
          <a:p>
            <a:pPr indent="0" lvl="0" marL="0" rtl="0" algn="l">
              <a:spcBef>
                <a:spcPts val="0"/>
              </a:spcBef>
              <a:spcAft>
                <a:spcPts val="0"/>
              </a:spcAft>
              <a:buNone/>
            </a:pPr>
            <a:r>
              <a:rPr lang="en"/>
              <a:t>1970 - 1980: Used in business.</a:t>
            </a:r>
            <a:endParaRPr/>
          </a:p>
          <a:p>
            <a:pPr indent="0" lvl="0" marL="457200" rtl="0" algn="l">
              <a:spcBef>
                <a:spcPts val="0"/>
              </a:spcBef>
              <a:spcAft>
                <a:spcPts val="0"/>
              </a:spcAft>
              <a:buNone/>
            </a:pPr>
            <a:r>
              <a:rPr lang="en"/>
              <a:t>The existing computers were very expensive for the general public. But the utility was recognized and during this era big corporations who could afford it, started using computers for things like accounting, payroll, and inventory. </a:t>
            </a:r>
            <a:endParaRPr/>
          </a:p>
          <a:p>
            <a:pPr indent="0" lvl="0" marL="0" rtl="0" algn="l">
              <a:spcBef>
                <a:spcPts val="0"/>
              </a:spcBef>
              <a:spcAft>
                <a:spcPts val="0"/>
              </a:spcAft>
              <a:buNone/>
            </a:pPr>
            <a:r>
              <a:rPr lang="en"/>
              <a:t>1980 - 1990: Personal computers came to market, and were more affordable for the common man. (</a:t>
            </a:r>
            <a:r>
              <a:rPr lang="en" u="sng">
                <a:solidFill>
                  <a:schemeClr val="hlink"/>
                </a:solidFill>
                <a:hlinkClick r:id="rId4"/>
              </a:rPr>
              <a:t>The birth of the IBM PC</a:t>
            </a:r>
            <a:r>
              <a:rPr lang="en"/>
              <a:t>)</a:t>
            </a:r>
            <a:endParaRPr/>
          </a:p>
          <a:p>
            <a:pPr indent="0" lvl="0" marL="457200" rtl="0" algn="l">
              <a:spcBef>
                <a:spcPts val="0"/>
              </a:spcBef>
              <a:spcAft>
                <a:spcPts val="0"/>
              </a:spcAft>
              <a:buNone/>
            </a:pPr>
            <a:r>
              <a:rPr lang="en"/>
              <a:t>PCs available were primarily used for simple applications like word processing, spreadsheets. As more people started using a computer, this developed an ecosystem of PCs. During this the TCP/IP protocols were developed to standardize communication between networked devices, and these protocols are still in use today.  </a:t>
            </a:r>
            <a:endParaRPr/>
          </a:p>
          <a:p>
            <a:pPr indent="0" lvl="0" marL="457200" rtl="0" algn="l">
              <a:spcBef>
                <a:spcPts val="0"/>
              </a:spcBef>
              <a:spcAft>
                <a:spcPts val="0"/>
              </a:spcAft>
              <a:buNone/>
            </a:pPr>
            <a:r>
              <a:rPr lang="en"/>
              <a:t>During the end of this era, Tim Berners-Lee at CERN conceived the notion of the World Wide Web with the purpose of sharing knowledge worldwide. He also created the first website and web server.</a:t>
            </a:r>
            <a:endParaRPr/>
          </a:p>
          <a:p>
            <a:pPr indent="0" lvl="0" marL="0" rtl="0" algn="l">
              <a:spcBef>
                <a:spcPts val="0"/>
              </a:spcBef>
              <a:spcAft>
                <a:spcPts val="0"/>
              </a:spcAft>
              <a:buNone/>
            </a:pPr>
            <a:r>
              <a:rPr lang="en"/>
              <a:t>1990 - 2000: Web 1.0 and Dot-com Era.</a:t>
            </a:r>
            <a:endParaRPr/>
          </a:p>
          <a:p>
            <a:pPr indent="0" lvl="0" marL="0" rtl="0" algn="l">
              <a:spcBef>
                <a:spcPts val="0"/>
              </a:spcBef>
              <a:spcAft>
                <a:spcPts val="0"/>
              </a:spcAft>
              <a:buNone/>
            </a:pPr>
            <a:r>
              <a:rPr lang="en"/>
              <a:t>	This era saw a boom in internet use, mostly static websites grew in numbers and there was a lot of hype around Internet based</a:t>
            </a:r>
            <a:endParaRPr/>
          </a:p>
          <a:p>
            <a:pPr indent="457200" lvl="0" marL="0" rtl="0" algn="l">
              <a:spcBef>
                <a:spcPts val="0"/>
              </a:spcBef>
              <a:spcAft>
                <a:spcPts val="0"/>
              </a:spcAft>
              <a:buNone/>
            </a:pPr>
            <a:r>
              <a:rPr lang="en"/>
              <a:t>companies, leading to the </a:t>
            </a:r>
            <a:r>
              <a:rPr lang="en" u="sng">
                <a:solidFill>
                  <a:schemeClr val="hlink"/>
                </a:solidFill>
                <a:hlinkClick r:id="rId5"/>
              </a:rPr>
              <a:t>Dot-com bubble</a:t>
            </a:r>
            <a:r>
              <a:rPr lang="en"/>
              <a:t> and eventual crash in the stock market. Companies like Amazon and Google started. </a:t>
            </a:r>
            <a:endParaRPr/>
          </a:p>
          <a:p>
            <a:pPr indent="457200" lvl="0" marL="0" rtl="0" algn="l">
              <a:spcBef>
                <a:spcPts val="0"/>
              </a:spcBef>
              <a:spcAft>
                <a:spcPts val="0"/>
              </a:spcAft>
              <a:buNone/>
            </a:pPr>
            <a:r>
              <a:rPr lang="en"/>
              <a:t>1992 - HTTP protocol developed</a:t>
            </a:r>
            <a:endParaRPr/>
          </a:p>
          <a:p>
            <a:pPr indent="457200" lvl="0" marL="0" rtl="0" algn="l">
              <a:spcBef>
                <a:spcPts val="0"/>
              </a:spcBef>
              <a:spcAft>
                <a:spcPts val="0"/>
              </a:spcAft>
              <a:buNone/>
            </a:pPr>
            <a:r>
              <a:rPr lang="en"/>
              <a:t>1993 - Mosaic (a popular browser by Netscape) that accelerated internet traffic</a:t>
            </a:r>
            <a:endParaRPr/>
          </a:p>
          <a:p>
            <a:pPr indent="457200" lvl="0" marL="0" rtl="0" algn="l">
              <a:spcBef>
                <a:spcPts val="0"/>
              </a:spcBef>
              <a:spcAft>
                <a:spcPts val="0"/>
              </a:spcAft>
              <a:buNone/>
            </a:pPr>
            <a:r>
              <a:rPr lang="en"/>
              <a:t>1993 - only 600 websites on the WWW</a:t>
            </a:r>
            <a:endParaRPr/>
          </a:p>
          <a:p>
            <a:pPr indent="457200" lvl="0" marL="0" rtl="0" algn="l">
              <a:spcBef>
                <a:spcPts val="0"/>
              </a:spcBef>
              <a:spcAft>
                <a:spcPts val="0"/>
              </a:spcAft>
              <a:buNone/>
            </a:pPr>
            <a:r>
              <a:rPr lang="en"/>
              <a:t>1994  - 10,000 websites</a:t>
            </a:r>
            <a:endParaRPr/>
          </a:p>
          <a:p>
            <a:pPr indent="457200" lvl="0" marL="0" rtl="0" algn="l">
              <a:spcBef>
                <a:spcPts val="0"/>
              </a:spcBef>
              <a:spcAft>
                <a:spcPts val="0"/>
              </a:spcAft>
              <a:buNone/>
            </a:pPr>
            <a:r>
              <a:rPr lang="en"/>
              <a:t>1996 (Jan) - 100,000 websites</a:t>
            </a:r>
            <a:endParaRPr/>
          </a:p>
          <a:p>
            <a:pPr indent="0" lvl="0" marL="0" rtl="0" algn="l">
              <a:spcBef>
                <a:spcPts val="0"/>
              </a:spcBef>
              <a:spcAft>
                <a:spcPts val="0"/>
              </a:spcAft>
              <a:buNone/>
            </a:pPr>
            <a:r>
              <a:rPr lang="en"/>
              <a:t>2000 - 2010: Web 2.0</a:t>
            </a:r>
            <a:endParaRPr/>
          </a:p>
          <a:p>
            <a:pPr indent="0" lvl="0" marL="457200" rtl="0" algn="l">
              <a:spcBef>
                <a:spcPts val="0"/>
              </a:spcBef>
              <a:spcAft>
                <a:spcPts val="0"/>
              </a:spcAft>
              <a:buNone/>
            </a:pPr>
            <a:r>
              <a:rPr lang="en"/>
              <a:t>Web sites became more interactive, collaborative and dynamic. Software was becoming more ubiquitous, and was no longer limited to the restrictions of hardware or OS. Websites can be accessed anywhere on any computer or device. Mobile devices started getting access to  the internet. Amazon EC2 was launched to the world, beginning the rise of cloud computing.</a:t>
            </a:r>
            <a:endParaRPr/>
          </a:p>
          <a:p>
            <a:pPr indent="0" lvl="0" marL="0" rtl="0" algn="l">
              <a:spcBef>
                <a:spcPts val="0"/>
              </a:spcBef>
              <a:spcAft>
                <a:spcPts val="0"/>
              </a:spcAft>
              <a:buNone/>
            </a:pPr>
            <a:r>
              <a:rPr lang="en"/>
              <a:t>2010 - 2020: Web 3.0 &amp; Future</a:t>
            </a:r>
            <a:endParaRPr/>
          </a:p>
          <a:p>
            <a:pPr indent="0" lvl="0" marL="0" rtl="0" algn="l">
              <a:spcBef>
                <a:spcPts val="0"/>
              </a:spcBef>
              <a:spcAft>
                <a:spcPts val="0"/>
              </a:spcAft>
              <a:buNone/>
            </a:pPr>
            <a:r>
              <a:rPr lang="en"/>
              <a:t>	2012 - 634 million websites on the web and ecommerce sales topped 1 trillion dollars worldwide</a:t>
            </a:r>
            <a:endParaRPr/>
          </a:p>
          <a:p>
            <a:pPr indent="457200" lvl="0" marL="0" rtl="0" algn="l">
              <a:spcBef>
                <a:spcPts val="0"/>
              </a:spcBef>
              <a:spcAft>
                <a:spcPts val="0"/>
              </a:spcAft>
              <a:buNone/>
            </a:pPr>
            <a:r>
              <a:rPr lang="en"/>
              <a:t>2013 - 4 billion web pages in the indexed web</a:t>
            </a:r>
            <a:endParaRPr/>
          </a:p>
          <a:p>
            <a:pPr indent="457200" lvl="0" marL="0" rtl="0" algn="l">
              <a:spcBef>
                <a:spcPts val="0"/>
              </a:spcBef>
              <a:spcAft>
                <a:spcPts val="0"/>
              </a:spcAft>
              <a:buNone/>
            </a:pPr>
            <a:r>
              <a:rPr lang="en"/>
              <a:t>2014 - Year of responsive design: HTML5</a:t>
            </a:r>
            <a:endParaRPr/>
          </a:p>
          <a:p>
            <a:pPr indent="457200" lvl="0" marL="0" rtl="0" algn="l">
              <a:spcBef>
                <a:spcPts val="0"/>
              </a:spcBef>
              <a:spcAft>
                <a:spcPts val="0"/>
              </a:spcAft>
              <a:buNone/>
            </a:pPr>
            <a:r>
              <a:rPr lang="en"/>
              <a:t>Mobile apps accounted for more than half the time people spent viewing and using digital content. Number of mobile connected devices </a:t>
            </a:r>
            <a:endParaRPr/>
          </a:p>
          <a:p>
            <a:pPr indent="457200" lvl="0" marL="0" rtl="0" algn="l">
              <a:spcBef>
                <a:spcPts val="0"/>
              </a:spcBef>
              <a:spcAft>
                <a:spcPts val="0"/>
              </a:spcAft>
              <a:buNone/>
            </a:pPr>
            <a:r>
              <a:rPr lang="en"/>
              <a:t>exceeded the number of people in earth. </a:t>
            </a:r>
            <a:endParaRPr/>
          </a:p>
          <a:p>
            <a:pPr indent="457200" lvl="0" marL="0" rtl="0" algn="l">
              <a:spcBef>
                <a:spcPts val="0"/>
              </a:spcBef>
              <a:spcAft>
                <a:spcPts val="0"/>
              </a:spcAft>
              <a:buNone/>
            </a:pPr>
            <a:r>
              <a:rPr lang="en"/>
              <a:t>We are in the internet revolution and moving to an era where everything is connected via the internet. Even appliances, cars, homes will </a:t>
            </a:r>
            <a:endParaRPr/>
          </a:p>
          <a:p>
            <a:pPr indent="457200" lvl="0" marL="0" rtl="0" algn="l">
              <a:spcBef>
                <a:spcPts val="0"/>
              </a:spcBef>
              <a:spcAft>
                <a:spcPts val="0"/>
              </a:spcAft>
              <a:buNone/>
            </a:pPr>
            <a:r>
              <a:rPr lang="en"/>
              <a:t>become connected in the Internet of Things (IoT). Also emerging is the idea of the Intelligent Web (intelligent recommendations, </a:t>
            </a:r>
            <a:endParaRPr/>
          </a:p>
          <a:p>
            <a:pPr indent="0" lvl="0" marL="457200" rtl="0" algn="l">
              <a:spcBef>
                <a:spcPts val="0"/>
              </a:spcBef>
              <a:spcAft>
                <a:spcPts val="0"/>
              </a:spcAft>
              <a:buNone/>
            </a:pPr>
            <a:r>
              <a:rPr lang="en"/>
              <a:t>suggestions based on user activity and history. Example, suggestion on youtube or recommendations on Amazon)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1adb71f71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adb71f71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1ae0ccc1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ae0ccc1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What is the Internet? What does it do?</a:t>
            </a:r>
            <a:endParaRPr b="1"/>
          </a:p>
          <a:p>
            <a:pPr indent="0" lvl="0" marL="0" rtl="0" algn="l">
              <a:spcBef>
                <a:spcPts val="0"/>
              </a:spcBef>
              <a:spcAft>
                <a:spcPts val="0"/>
              </a:spcAft>
              <a:buNone/>
            </a:pPr>
            <a:r>
              <a:rPr lang="en"/>
              <a:t>The Internet allows computers anywhere on the world to connect and communicate by transferring data between the computers.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Internet backbone is just a massive collection of networks, there are literally millions of computers and millions of connections that make up this Internet backbone.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personal computers (clients) are not directly connected to the internet (unlike servers, servers host websites), clients generally connect to the internet through an Internet Service Provider (ISP). Between every two networks on the Internet there is a router to enable communication.</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Communication between computers on the internet with data packets</a:t>
            </a:r>
            <a:endParaRPr b="1"/>
          </a:p>
          <a:p>
            <a:pPr indent="0" lvl="0" marL="0" rtl="0" algn="l">
              <a:spcBef>
                <a:spcPts val="0"/>
              </a:spcBef>
              <a:spcAft>
                <a:spcPts val="0"/>
              </a:spcAft>
              <a:buNone/>
            </a:pPr>
            <a:r>
              <a:rPr lang="en"/>
              <a:t>Every device connected to the internet must have a unique IP address, for routing messages within the internet. An IP address uses 32 bits, or four 8-pin numbers. Let’s assume you want to connect to google.com to search, how does this communication work? Your computer, the client in this case has an unique IP address (i.e 109.34.130.20) and the server that hosts google.com also has an unique IP address (i.e. 64.233.171.1).  Now, how does a message go from the client to the server? The router uses a protocol that's called TCP/IP, it breaks a message up into packets, and this packet has a source address (client IP address), it has a destination address (server IP address) and it has the the associated data. And these packets travel via many routers in the internet to get to the destination.</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Domain names and IP addresses</a:t>
            </a:r>
            <a:endParaRPr b="1"/>
          </a:p>
          <a:p>
            <a:pPr indent="0" lvl="0" marL="0" rtl="0" algn="l">
              <a:spcBef>
                <a:spcPts val="0"/>
              </a:spcBef>
              <a:spcAft>
                <a:spcPts val="0"/>
              </a:spcAft>
              <a:buNone/>
            </a:pPr>
            <a:r>
              <a:rPr lang="en"/>
              <a:t>IP addresses are heard to remeber, so instead domain names like google.com which is mapped to the IP address.</a:t>
            </a:r>
            <a:endParaRPr/>
          </a:p>
          <a:p>
            <a:pPr indent="0" lvl="0" marL="0" rtl="0" algn="l">
              <a:spcBef>
                <a:spcPts val="0"/>
              </a:spcBef>
              <a:spcAft>
                <a:spcPts val="0"/>
              </a:spcAft>
              <a:buNone/>
            </a:pPr>
            <a:r>
              <a:rPr lang="en"/>
              <a:t>So, for example, if you want to go to the Google server, you type into the browser www.google.com. Now this has to get translated into the proper IP address. The way that happens is by using something called a domain name server, or DNS for short. And here are DNS servers all over the Internet, and what they do is simply map a given domain name to a given IP address. So when you type in www.google.com, it'll query your ISP most likely that has a DNS, domain name server attached to it, and the proper IP address will be returned allowing you to send a message to this server that's on the other side of the Internet some place.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1ae0ccc123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ae0ccc123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highlight>
                  <a:srgbClr val="FFFFFF"/>
                </a:highlight>
              </a:rPr>
              <a:t>TCP/IP that is Transmission Control Protocol and Internet Protocol was developed by Department of Defence's Project Research Agency (ARPA, later DARPA) as a part of a research project of network interconnection to connect remote machines.</a:t>
            </a:r>
            <a:endParaRPr sz="1050">
              <a:highlight>
                <a:srgbClr val="FFFFFF"/>
              </a:highlight>
            </a:endParaRPr>
          </a:p>
          <a:p>
            <a:pPr indent="0" lvl="0" marL="0" rtl="0" algn="l">
              <a:spcBef>
                <a:spcPts val="0"/>
              </a:spcBef>
              <a:spcAft>
                <a:spcPts val="0"/>
              </a:spcAft>
              <a:buNone/>
            </a:pPr>
            <a:r>
              <a:t/>
            </a:r>
            <a:endParaRPr sz="1050">
              <a:highlight>
                <a:srgbClr val="FFFFFF"/>
              </a:highlight>
            </a:endParaRPr>
          </a:p>
          <a:p>
            <a:pPr indent="0" lvl="0" marL="0" rtl="0" algn="l">
              <a:lnSpc>
                <a:spcPct val="115000"/>
              </a:lnSpc>
              <a:spcBef>
                <a:spcPts val="0"/>
              </a:spcBef>
              <a:spcAft>
                <a:spcPts val="0"/>
              </a:spcAft>
              <a:buNone/>
            </a:pPr>
            <a:r>
              <a:rPr lang="en" sz="1050">
                <a:highlight>
                  <a:srgbClr val="FFFFFF"/>
                </a:highlight>
              </a:rPr>
              <a:t>The features that stood out during the research, which led to making the TCP/IP reference model were:</a:t>
            </a:r>
            <a:endParaRPr sz="1050">
              <a:highlight>
                <a:srgbClr val="FFFFFF"/>
              </a:highlight>
            </a:endParaRPr>
          </a:p>
          <a:p>
            <a:pPr indent="-295275" lvl="0" marL="698500" rtl="0" algn="l">
              <a:lnSpc>
                <a:spcPct val="142857"/>
              </a:lnSpc>
              <a:spcBef>
                <a:spcPts val="800"/>
              </a:spcBef>
              <a:spcAft>
                <a:spcPts val="0"/>
              </a:spcAft>
              <a:buSzPts val="1050"/>
              <a:buChar char="●"/>
            </a:pPr>
            <a:r>
              <a:rPr lang="en" sz="1050">
                <a:highlight>
                  <a:srgbClr val="FFFFFF"/>
                </a:highlight>
              </a:rPr>
              <a:t>Support for a flexible architecture. Adding more machines to a network was easy.</a:t>
            </a:r>
            <a:endParaRPr sz="1050">
              <a:highlight>
                <a:srgbClr val="FFFFFF"/>
              </a:highlight>
            </a:endParaRPr>
          </a:p>
          <a:p>
            <a:pPr indent="-295275" lvl="0" marL="698500" rtl="0" algn="l">
              <a:lnSpc>
                <a:spcPct val="142857"/>
              </a:lnSpc>
              <a:spcBef>
                <a:spcPts val="0"/>
              </a:spcBef>
              <a:spcAft>
                <a:spcPts val="0"/>
              </a:spcAft>
              <a:buSzPts val="1050"/>
              <a:buChar char="●"/>
            </a:pPr>
            <a:r>
              <a:rPr lang="en" sz="1050">
                <a:highlight>
                  <a:srgbClr val="FFFFFF"/>
                </a:highlight>
              </a:rPr>
              <a:t>The network was robust, and connections remained intact until the source and destination machines were functioning.</a:t>
            </a:r>
            <a:endParaRPr sz="1050">
              <a:highlight>
                <a:srgbClr val="FFFFFF"/>
              </a:highlight>
            </a:endParaRPr>
          </a:p>
          <a:p>
            <a:pPr indent="0" lvl="0" marL="0" rtl="0" algn="l">
              <a:lnSpc>
                <a:spcPct val="115000"/>
              </a:lnSpc>
              <a:spcBef>
                <a:spcPts val="800"/>
              </a:spcBef>
              <a:spcAft>
                <a:spcPts val="0"/>
              </a:spcAft>
              <a:buNone/>
            </a:pPr>
            <a:r>
              <a:rPr lang="en" sz="1050">
                <a:highlight>
                  <a:srgbClr val="FFFFFF"/>
                </a:highlight>
              </a:rPr>
              <a:t>The overall idea was to allow one application on one computer to talk to(send data packets) another application running on different computer.</a:t>
            </a:r>
            <a:endParaRPr sz="1050">
              <a:highlight>
                <a:srgbClr val="FFFFFF"/>
              </a:highlight>
            </a:endParaRPr>
          </a:p>
          <a:p>
            <a:pPr indent="0" lvl="0" marL="0" rtl="0" algn="l">
              <a:lnSpc>
                <a:spcPct val="115000"/>
              </a:lnSpc>
              <a:spcBef>
                <a:spcPts val="800"/>
              </a:spcBef>
              <a:spcAft>
                <a:spcPts val="0"/>
              </a:spcAft>
              <a:buNone/>
            </a:pPr>
            <a:r>
              <a:rPr lang="en" sz="1000">
                <a:solidFill>
                  <a:srgbClr val="2A2A2A"/>
                </a:solidFill>
                <a:latin typeface="Verdana"/>
                <a:ea typeface="Verdana"/>
                <a:cs typeface="Verdana"/>
                <a:sym typeface="Verdana"/>
              </a:rPr>
              <a:t>The </a:t>
            </a:r>
            <a:r>
              <a:rPr i="1" lang="en" sz="1000">
                <a:solidFill>
                  <a:srgbClr val="005950"/>
                </a:solidFill>
                <a:latin typeface="Verdana"/>
                <a:ea typeface="Verdana"/>
                <a:cs typeface="Verdana"/>
                <a:sym typeface="Verdana"/>
              </a:rPr>
              <a:t>Network Interface layer</a:t>
            </a:r>
            <a:r>
              <a:rPr lang="en" sz="1000">
                <a:solidFill>
                  <a:srgbClr val="2A2A2A"/>
                </a:solidFill>
                <a:latin typeface="Verdana"/>
                <a:ea typeface="Verdana"/>
                <a:cs typeface="Verdana"/>
                <a:sym typeface="Verdana"/>
              </a:rPr>
              <a:t> (also called the Network Access layer) </a:t>
            </a:r>
            <a:r>
              <a:rPr lang="en" sz="1050">
                <a:highlight>
                  <a:srgbClr val="FFFFFF"/>
                </a:highlight>
              </a:rPr>
              <a:t>deals with all physical components of network connectivity between the network and the IP protocol. It is responsible for placing TCP/IP packets on the network medium and receiving TCP/IP packets off the network medium. TCP/IP was designed to be independent of the network access method, frame format, and medium. In this way, TCP/IP can be used to connect differing network types. These include LAN technologies such as Ethernet and Token Ring and WAN technologies such as X.25 and Frame Relay. Independence from any specific network technology gives TCP/IP the ability to be adapted to new technologies such as Asynchronous Transfer Mode (ATM).</a:t>
            </a:r>
            <a:endParaRPr sz="1050">
              <a:highlight>
                <a:srgbClr val="FFFFFF"/>
              </a:highlight>
            </a:endParaRPr>
          </a:p>
          <a:p>
            <a:pPr indent="0" lvl="0" marL="0" rtl="0" algn="l">
              <a:lnSpc>
                <a:spcPct val="115000"/>
              </a:lnSpc>
              <a:spcBef>
                <a:spcPts val="800"/>
              </a:spcBef>
              <a:spcAft>
                <a:spcPts val="0"/>
              </a:spcAft>
              <a:buNone/>
            </a:pPr>
            <a:r>
              <a:rPr lang="en" sz="1000">
                <a:solidFill>
                  <a:srgbClr val="2A2A2A"/>
                </a:solidFill>
                <a:latin typeface="Verdana"/>
                <a:ea typeface="Verdana"/>
                <a:cs typeface="Verdana"/>
                <a:sym typeface="Verdana"/>
              </a:rPr>
              <a:t>The </a:t>
            </a:r>
            <a:r>
              <a:rPr i="1" lang="en" sz="1000">
                <a:solidFill>
                  <a:srgbClr val="005950"/>
                </a:solidFill>
                <a:latin typeface="Verdana"/>
                <a:ea typeface="Verdana"/>
                <a:cs typeface="Verdana"/>
                <a:sym typeface="Verdana"/>
              </a:rPr>
              <a:t>Internet layer</a:t>
            </a:r>
            <a:r>
              <a:rPr i="1" lang="en" sz="1000">
                <a:solidFill>
                  <a:srgbClr val="2A2A2A"/>
                </a:solidFill>
                <a:latin typeface="Verdana"/>
                <a:ea typeface="Verdana"/>
                <a:cs typeface="Verdana"/>
                <a:sym typeface="Verdana"/>
              </a:rPr>
              <a:t> </a:t>
            </a:r>
            <a:r>
              <a:rPr lang="en" sz="1050">
                <a:highlight>
                  <a:srgbClr val="FFFFFF"/>
                </a:highlight>
              </a:rPr>
              <a:t>is responsible for addressing, packaging, and routing functions. The core protocols of the Internet layer are IP, ARP, ICMP, and IGMP.</a:t>
            </a:r>
            <a:endParaRPr sz="1050">
              <a:highlight>
                <a:srgbClr val="FFFFFF"/>
              </a:highlight>
            </a:endParaRPr>
          </a:p>
          <a:p>
            <a:pPr indent="-295275" lvl="0" marL="457200" rtl="0" algn="l">
              <a:lnSpc>
                <a:spcPct val="115000"/>
              </a:lnSpc>
              <a:spcBef>
                <a:spcPts val="800"/>
              </a:spcBef>
              <a:spcAft>
                <a:spcPts val="0"/>
              </a:spcAft>
              <a:buSzPts val="1050"/>
              <a:buChar char="●"/>
            </a:pPr>
            <a:r>
              <a:rPr lang="en" sz="1050">
                <a:highlight>
                  <a:srgbClr val="FFFFFF"/>
                </a:highlight>
              </a:rPr>
              <a:t>The Internet Protocol (IP) is a routable protocol responsible for IP addressing, routing, and the fragmentation and reassembly of packets.</a:t>
            </a:r>
            <a:endParaRPr sz="1050">
              <a:highlight>
                <a:srgbClr val="FFFFFF"/>
              </a:highlight>
            </a:endParaRPr>
          </a:p>
          <a:p>
            <a:pPr indent="-295275" lvl="0" marL="457200" rtl="0" algn="l">
              <a:lnSpc>
                <a:spcPct val="115000"/>
              </a:lnSpc>
              <a:spcBef>
                <a:spcPts val="0"/>
              </a:spcBef>
              <a:spcAft>
                <a:spcPts val="0"/>
              </a:spcAft>
              <a:buSzPts val="1050"/>
              <a:buChar char="●"/>
            </a:pPr>
            <a:r>
              <a:rPr lang="en" sz="1050">
                <a:highlight>
                  <a:srgbClr val="FFFFFF"/>
                </a:highlight>
              </a:rPr>
              <a:t>The Address Resolution Protocol (ARP) is responsible for the resolution of the Internet layer address to the Network Interface layer address such as a hardware address.</a:t>
            </a:r>
            <a:endParaRPr sz="1050">
              <a:highlight>
                <a:srgbClr val="FFFFFF"/>
              </a:highlight>
            </a:endParaRPr>
          </a:p>
          <a:p>
            <a:pPr indent="-295275" lvl="0" marL="457200" rtl="0" algn="l">
              <a:lnSpc>
                <a:spcPct val="115000"/>
              </a:lnSpc>
              <a:spcBef>
                <a:spcPts val="0"/>
              </a:spcBef>
              <a:spcAft>
                <a:spcPts val="0"/>
              </a:spcAft>
              <a:buSzPts val="1050"/>
              <a:buChar char="●"/>
            </a:pPr>
            <a:r>
              <a:rPr lang="en" sz="1050">
                <a:highlight>
                  <a:srgbClr val="FFFFFF"/>
                </a:highlight>
              </a:rPr>
              <a:t>The Internet Control Message Protocol (ICMP) is responsible for providing diagnostic functions and reporting errors due to the unsuccessful delivery of IP packets.</a:t>
            </a:r>
            <a:endParaRPr sz="1050">
              <a:highlight>
                <a:srgbClr val="FFFFFF"/>
              </a:highlight>
            </a:endParaRPr>
          </a:p>
          <a:p>
            <a:pPr indent="-295275" lvl="0" marL="457200" rtl="0" algn="l">
              <a:lnSpc>
                <a:spcPct val="115000"/>
              </a:lnSpc>
              <a:spcBef>
                <a:spcPts val="0"/>
              </a:spcBef>
              <a:spcAft>
                <a:spcPts val="0"/>
              </a:spcAft>
              <a:buSzPts val="1050"/>
              <a:buChar char="●"/>
            </a:pPr>
            <a:r>
              <a:rPr lang="en" sz="1050">
                <a:highlight>
                  <a:srgbClr val="FFFFFF"/>
                </a:highlight>
              </a:rPr>
              <a:t>The Internet Group Management Protocol (IGMP) is responsible for the management of IP multicast groups.</a:t>
            </a:r>
            <a:endParaRPr sz="1050">
              <a:highlight>
                <a:srgbClr val="FFFFFF"/>
              </a:highlight>
            </a:endParaRPr>
          </a:p>
          <a:p>
            <a:pPr indent="0" lvl="0" marL="0" rtl="0" algn="l">
              <a:spcBef>
                <a:spcPts val="800"/>
              </a:spcBef>
              <a:spcAft>
                <a:spcPts val="0"/>
              </a:spcAft>
              <a:buNone/>
            </a:pPr>
            <a:r>
              <a:rPr lang="en" sz="1000">
                <a:solidFill>
                  <a:srgbClr val="2A2A2A"/>
                </a:solidFill>
                <a:latin typeface="Verdana"/>
                <a:ea typeface="Verdana"/>
                <a:cs typeface="Verdana"/>
                <a:sym typeface="Verdana"/>
              </a:rPr>
              <a:t>The </a:t>
            </a:r>
            <a:r>
              <a:rPr i="1" lang="en" sz="1000">
                <a:solidFill>
                  <a:srgbClr val="005950"/>
                </a:solidFill>
                <a:latin typeface="Verdana"/>
                <a:ea typeface="Verdana"/>
                <a:cs typeface="Verdana"/>
                <a:sym typeface="Verdana"/>
              </a:rPr>
              <a:t>Transport layer</a:t>
            </a:r>
            <a:r>
              <a:rPr lang="en" sz="1000">
                <a:solidFill>
                  <a:srgbClr val="2A2A2A"/>
                </a:solidFill>
                <a:latin typeface="Verdana"/>
                <a:ea typeface="Verdana"/>
                <a:cs typeface="Verdana"/>
                <a:sym typeface="Verdana"/>
              </a:rPr>
              <a:t> (also known as the Host-to-Host Transport layer) </a:t>
            </a:r>
            <a:r>
              <a:rPr lang="en" sz="1050">
                <a:highlight>
                  <a:srgbClr val="FFFFFF"/>
                </a:highlight>
              </a:rPr>
              <a:t>is responsible for providing the Application layer with session and datagram communication services. The core protocols of the Transport layer are Transmission Control Protocol (TCP) and the User Datagram Protocol (UDP).</a:t>
            </a:r>
            <a:endParaRPr sz="1050">
              <a:highlight>
                <a:srgbClr val="FFFFFF"/>
              </a:highlight>
            </a:endParaRPr>
          </a:p>
          <a:p>
            <a:pPr indent="-295275" lvl="0" marL="457200" rtl="0" algn="l">
              <a:spcBef>
                <a:spcPts val="1000"/>
              </a:spcBef>
              <a:spcAft>
                <a:spcPts val="0"/>
              </a:spcAft>
              <a:buSzPts val="1050"/>
              <a:buChar char="●"/>
            </a:pPr>
            <a:r>
              <a:rPr lang="en" sz="1050">
                <a:highlight>
                  <a:srgbClr val="FFFFFF"/>
                </a:highlight>
              </a:rPr>
              <a:t>TCP provides a one-to-one, connection-oriented, reliable communications service. TCP is responsible for the establishment of a TCP connection, the sequencing and acknowledgment of packets sent, and the recovery of packets lost during transmission.</a:t>
            </a:r>
            <a:endParaRPr sz="1050">
              <a:highlight>
                <a:srgbClr val="FFFFFF"/>
              </a:highlight>
            </a:endParaRPr>
          </a:p>
          <a:p>
            <a:pPr indent="-295275" lvl="0" marL="457200" rtl="0" algn="l">
              <a:spcBef>
                <a:spcPts val="0"/>
              </a:spcBef>
              <a:spcAft>
                <a:spcPts val="0"/>
              </a:spcAft>
              <a:buSzPts val="1050"/>
              <a:buChar char="●"/>
            </a:pPr>
            <a:r>
              <a:rPr lang="en" sz="1050">
                <a:highlight>
                  <a:srgbClr val="FFFFFF"/>
                </a:highlight>
              </a:rPr>
              <a:t>UDP provides a one-to-one or one-to-many, connectionless, unreliable communications service. UDP is used when the amount of data to be transferred is small (such as the data that would fit into a single packet), when the overhead of establishing a TCP connection is not desired or when the applications or upper layer protocols provide reliable delivery.</a:t>
            </a:r>
            <a:endParaRPr sz="1050">
              <a:highlight>
                <a:srgbClr val="FFFFFF"/>
              </a:highlight>
            </a:endParaRPr>
          </a:p>
          <a:p>
            <a:pPr indent="0" lvl="0" marL="0" rtl="0" algn="l">
              <a:spcBef>
                <a:spcPts val="1000"/>
              </a:spcBef>
              <a:spcAft>
                <a:spcPts val="0"/>
              </a:spcAft>
              <a:buNone/>
            </a:pPr>
            <a:r>
              <a:rPr lang="en" sz="1000">
                <a:solidFill>
                  <a:srgbClr val="2A2A2A"/>
                </a:solidFill>
                <a:latin typeface="Verdana"/>
                <a:ea typeface="Verdana"/>
                <a:cs typeface="Verdana"/>
                <a:sym typeface="Verdana"/>
              </a:rPr>
              <a:t>The </a:t>
            </a:r>
            <a:r>
              <a:rPr i="1" lang="en" sz="1000">
                <a:solidFill>
                  <a:srgbClr val="005950"/>
                </a:solidFill>
                <a:latin typeface="Verdana"/>
                <a:ea typeface="Verdana"/>
                <a:cs typeface="Verdana"/>
                <a:sym typeface="Verdana"/>
              </a:rPr>
              <a:t>Application layer</a:t>
            </a:r>
            <a:r>
              <a:rPr i="1" lang="en" sz="1000">
                <a:solidFill>
                  <a:srgbClr val="2A2A2A"/>
                </a:solidFill>
                <a:latin typeface="Verdana"/>
                <a:ea typeface="Verdana"/>
                <a:cs typeface="Verdana"/>
                <a:sym typeface="Verdana"/>
              </a:rPr>
              <a:t> </a:t>
            </a:r>
            <a:r>
              <a:rPr lang="en" sz="1050">
                <a:highlight>
                  <a:srgbClr val="FFFFFF"/>
                </a:highlight>
              </a:rPr>
              <a:t>provides applications the ability to access the services of the other layers and defines the protocols that applications use to exchange data. There are many Application layer protocols and new protocols are always being developed.</a:t>
            </a:r>
            <a:endParaRPr sz="1050">
              <a:highlight>
                <a:srgbClr val="FFFFFF"/>
              </a:highlight>
            </a:endParaRPr>
          </a:p>
          <a:p>
            <a:pPr indent="0" lvl="0" marL="0" rtl="0" algn="l">
              <a:spcBef>
                <a:spcPts val="1000"/>
              </a:spcBef>
              <a:spcAft>
                <a:spcPts val="0"/>
              </a:spcAft>
              <a:buNone/>
            </a:pPr>
            <a:r>
              <a:rPr lang="en" sz="1050">
                <a:highlight>
                  <a:srgbClr val="FFFFFF"/>
                </a:highlight>
              </a:rPr>
              <a:t>The most widely-known Application layer protocols are those used for the exchange of user information:</a:t>
            </a:r>
            <a:endParaRPr sz="1050">
              <a:highlight>
                <a:srgbClr val="FFFFFF"/>
              </a:highlight>
            </a:endParaRPr>
          </a:p>
          <a:p>
            <a:pPr indent="-295275" lvl="0" marL="457200" rtl="0" algn="l">
              <a:spcBef>
                <a:spcPts val="1000"/>
              </a:spcBef>
              <a:spcAft>
                <a:spcPts val="0"/>
              </a:spcAft>
              <a:buSzPts val="1050"/>
              <a:buChar char="●"/>
            </a:pPr>
            <a:r>
              <a:rPr lang="en" sz="1050">
                <a:highlight>
                  <a:srgbClr val="FFFFFF"/>
                </a:highlight>
              </a:rPr>
              <a:t>The Hypertext Transfer Protocol (HTTP) is used to transfer files that make up the Web pages of the World Wide Web.</a:t>
            </a:r>
            <a:endParaRPr sz="1050">
              <a:highlight>
                <a:srgbClr val="FFFFFF"/>
              </a:highlight>
            </a:endParaRPr>
          </a:p>
          <a:p>
            <a:pPr indent="-295275" lvl="0" marL="457200" rtl="0" algn="l">
              <a:spcBef>
                <a:spcPts val="0"/>
              </a:spcBef>
              <a:spcAft>
                <a:spcPts val="0"/>
              </a:spcAft>
              <a:buSzPts val="1050"/>
              <a:buChar char="●"/>
            </a:pPr>
            <a:r>
              <a:rPr lang="en" sz="1050">
                <a:highlight>
                  <a:srgbClr val="FFFFFF"/>
                </a:highlight>
              </a:rPr>
              <a:t>The File Transfer Protocol (FTP) is used for interactive file transfer.</a:t>
            </a:r>
            <a:endParaRPr sz="1050">
              <a:highlight>
                <a:srgbClr val="FFFFFF"/>
              </a:highlight>
            </a:endParaRPr>
          </a:p>
          <a:p>
            <a:pPr indent="-295275" lvl="0" marL="457200" rtl="0" algn="l">
              <a:spcBef>
                <a:spcPts val="0"/>
              </a:spcBef>
              <a:spcAft>
                <a:spcPts val="0"/>
              </a:spcAft>
              <a:buSzPts val="1050"/>
              <a:buChar char="●"/>
            </a:pPr>
            <a:r>
              <a:rPr lang="en" sz="1050">
                <a:highlight>
                  <a:srgbClr val="FFFFFF"/>
                </a:highlight>
              </a:rPr>
              <a:t>The Simple Mail Transfer Protocol (SMTP) is used for the transfer of mail messages and attachments.</a:t>
            </a:r>
            <a:endParaRPr sz="1050">
              <a:highlight>
                <a:srgbClr val="FFFFFF"/>
              </a:highlight>
            </a:endParaRPr>
          </a:p>
          <a:p>
            <a:pPr indent="-295275" lvl="0" marL="457200" rtl="0" algn="l">
              <a:spcBef>
                <a:spcPts val="0"/>
              </a:spcBef>
              <a:spcAft>
                <a:spcPts val="0"/>
              </a:spcAft>
              <a:buSzPts val="1050"/>
              <a:buChar char="●"/>
            </a:pPr>
            <a:r>
              <a:rPr lang="en" sz="1050">
                <a:highlight>
                  <a:srgbClr val="FFFFFF"/>
                </a:highlight>
              </a:rPr>
              <a:t>Telnet, a terminal emulation protocol, is used for logging on remotely to network hosts.</a:t>
            </a:r>
            <a:endParaRPr sz="1050">
              <a:highlight>
                <a:srgbClr val="FFFFFF"/>
              </a:highlight>
            </a:endParaRPr>
          </a:p>
          <a:p>
            <a:pPr indent="0" lvl="0" marL="0" rtl="0" algn="l">
              <a:spcBef>
                <a:spcPts val="1000"/>
              </a:spcBef>
              <a:spcAft>
                <a:spcPts val="0"/>
              </a:spcAft>
              <a:buNone/>
            </a:pPr>
            <a:r>
              <a:rPr lang="en" sz="1050">
                <a:highlight>
                  <a:srgbClr val="FFFFFF"/>
                </a:highlight>
              </a:rPr>
              <a:t>Additionally, the following Application layer protocols help facilitate the use and management of TCP/IP networks:</a:t>
            </a:r>
            <a:endParaRPr sz="1050">
              <a:highlight>
                <a:srgbClr val="FFFFFF"/>
              </a:highlight>
            </a:endParaRPr>
          </a:p>
          <a:p>
            <a:pPr indent="-295275" lvl="0" marL="457200" rtl="0" algn="l">
              <a:spcBef>
                <a:spcPts val="1000"/>
              </a:spcBef>
              <a:spcAft>
                <a:spcPts val="0"/>
              </a:spcAft>
              <a:buSzPts val="1050"/>
              <a:buChar char="●"/>
            </a:pPr>
            <a:r>
              <a:rPr lang="en" sz="1050">
                <a:highlight>
                  <a:srgbClr val="FFFFFF"/>
                </a:highlight>
              </a:rPr>
              <a:t>The Domain Name System (DNS) is used to resolve a host name to an IP address.</a:t>
            </a:r>
            <a:endParaRPr sz="1050">
              <a:highlight>
                <a:srgbClr val="FFFFFF"/>
              </a:highlight>
            </a:endParaRPr>
          </a:p>
          <a:p>
            <a:pPr indent="-295275" lvl="0" marL="457200" rtl="0" algn="l">
              <a:spcBef>
                <a:spcPts val="0"/>
              </a:spcBef>
              <a:spcAft>
                <a:spcPts val="0"/>
              </a:spcAft>
              <a:buSzPts val="1050"/>
              <a:buChar char="●"/>
            </a:pPr>
            <a:r>
              <a:rPr lang="en" sz="1050">
                <a:highlight>
                  <a:srgbClr val="FFFFFF"/>
                </a:highlight>
              </a:rPr>
              <a:t>The Routing Information Protocol (RIP) is a routing protocol that routers use to exchange routing information on an IP internetwork.</a:t>
            </a:r>
            <a:endParaRPr sz="1050">
              <a:highlight>
                <a:srgbClr val="FFFFFF"/>
              </a:highlight>
            </a:endParaRPr>
          </a:p>
          <a:p>
            <a:pPr indent="-295275" lvl="0" marL="457200" rtl="0" algn="l">
              <a:spcBef>
                <a:spcPts val="0"/>
              </a:spcBef>
              <a:spcAft>
                <a:spcPts val="0"/>
              </a:spcAft>
              <a:buSzPts val="1050"/>
              <a:buChar char="●"/>
            </a:pPr>
            <a:r>
              <a:rPr lang="en" sz="1050">
                <a:highlight>
                  <a:srgbClr val="FFFFFF"/>
                </a:highlight>
              </a:rPr>
              <a:t>The Simple Network Management Protocol (SNMP) is used between a network management console and network devices (routers, bridges, intelligent hubs) to collect and exchange network management information.</a:t>
            </a:r>
            <a:endParaRPr sz="1050">
              <a:highlight>
                <a:srgbClr val="FFFFFF"/>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1ae0ccc123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ae0ccc123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1ae0ccc123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ae0ccc123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design pattern is a reusable solution to a design problem that involves a set of components that interact in order to solve a general design problem within a particular context.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1aba5d1098_0_1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aba5d1098_0_1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8" name="Google Shape;48;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AUTOLAYOUT">
    <p:bg>
      <p:bgPr>
        <a:solidFill>
          <a:srgbClr val="FFFFFF"/>
        </a:solidFill>
      </p:bgPr>
    </p:bg>
    <p:spTree>
      <p:nvGrpSpPr>
        <p:cNvPr id="52" name="Shape 52"/>
        <p:cNvGrpSpPr/>
        <p:nvPr/>
      </p:nvGrpSpPr>
      <p:grpSpPr>
        <a:xfrm>
          <a:off x="0" y="0"/>
          <a:ext cx="0" cy="0"/>
          <a:chOff x="0" y="0"/>
          <a:chExt cx="0" cy="0"/>
        </a:xfrm>
      </p:grpSpPr>
      <p:sp>
        <p:nvSpPr>
          <p:cNvPr id="53" name="Google Shape;53;p13"/>
          <p:cNvSpPr/>
          <p:nvPr/>
        </p:nvSpPr>
        <p:spPr>
          <a:xfrm>
            <a:off x="0" y="0"/>
            <a:ext cx="9144000" cy="5143500"/>
          </a:xfrm>
          <a:prstGeom prst="rect">
            <a:avLst/>
          </a:prstGeom>
          <a:solidFill>
            <a:srgbClr val="3F3F3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54" name="Google Shape;54;p13"/>
          <p:cNvSpPr/>
          <p:nvPr/>
        </p:nvSpPr>
        <p:spPr>
          <a:xfrm>
            <a:off x="0" y="3638550"/>
            <a:ext cx="9144000" cy="1504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a:off x="958725" y="740650"/>
            <a:ext cx="57000" cy="753900"/>
          </a:xfrm>
          <a:prstGeom prst="rect">
            <a:avLst/>
          </a:prstGeom>
          <a:solidFill>
            <a:srgbClr val="EE2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txBox="1"/>
          <p:nvPr>
            <p:ph type="ctrTitle"/>
          </p:nvPr>
        </p:nvSpPr>
        <p:spPr>
          <a:xfrm>
            <a:off x="1264150" y="662525"/>
            <a:ext cx="6279600" cy="2671200"/>
          </a:xfrm>
          <a:prstGeom prst="rect">
            <a:avLst/>
          </a:prstGeom>
          <a:noFill/>
        </p:spPr>
        <p:txBody>
          <a:bodyPr anchorCtr="0" anchor="t" bIns="91425" lIns="91425" spcFirstLastPara="1" rIns="91425" wrap="square" tIns="91425"/>
          <a:lstStyle>
            <a:lvl1pPr lvl="0" rtl="0" algn="l">
              <a:lnSpc>
                <a:spcPct val="100000"/>
              </a:lnSpc>
              <a:spcBef>
                <a:spcPts val="0"/>
              </a:spcBef>
              <a:spcAft>
                <a:spcPts val="0"/>
              </a:spcAft>
              <a:buClr>
                <a:srgbClr val="FFFFFF"/>
              </a:buClr>
              <a:buSzPts val="4800"/>
              <a:buNone/>
              <a:defRPr sz="4800">
                <a:solidFill>
                  <a:srgbClr val="FFFFFF"/>
                </a:solidFill>
              </a:defRPr>
            </a:lvl1pPr>
            <a:lvl2pPr lvl="1" rtl="0" algn="l">
              <a:lnSpc>
                <a:spcPct val="100000"/>
              </a:lnSpc>
              <a:spcBef>
                <a:spcPts val="0"/>
              </a:spcBef>
              <a:spcAft>
                <a:spcPts val="0"/>
              </a:spcAft>
              <a:buClr>
                <a:srgbClr val="FFFFFF"/>
              </a:buClr>
              <a:buSzPts val="4800"/>
              <a:buNone/>
              <a:defRPr sz="4800">
                <a:solidFill>
                  <a:srgbClr val="FFFFFF"/>
                </a:solidFill>
              </a:defRPr>
            </a:lvl2pPr>
            <a:lvl3pPr lvl="2" rtl="0" algn="l">
              <a:lnSpc>
                <a:spcPct val="100000"/>
              </a:lnSpc>
              <a:spcBef>
                <a:spcPts val="0"/>
              </a:spcBef>
              <a:spcAft>
                <a:spcPts val="0"/>
              </a:spcAft>
              <a:buClr>
                <a:srgbClr val="FFFFFF"/>
              </a:buClr>
              <a:buSzPts val="4800"/>
              <a:buNone/>
              <a:defRPr sz="4800">
                <a:solidFill>
                  <a:srgbClr val="FFFFFF"/>
                </a:solidFill>
              </a:defRPr>
            </a:lvl3pPr>
            <a:lvl4pPr lvl="3" rtl="0" algn="l">
              <a:lnSpc>
                <a:spcPct val="100000"/>
              </a:lnSpc>
              <a:spcBef>
                <a:spcPts val="0"/>
              </a:spcBef>
              <a:spcAft>
                <a:spcPts val="0"/>
              </a:spcAft>
              <a:buClr>
                <a:srgbClr val="FFFFFF"/>
              </a:buClr>
              <a:buSzPts val="4800"/>
              <a:buNone/>
              <a:defRPr sz="4800">
                <a:solidFill>
                  <a:srgbClr val="FFFFFF"/>
                </a:solidFill>
              </a:defRPr>
            </a:lvl4pPr>
            <a:lvl5pPr lvl="4" rtl="0" algn="l">
              <a:lnSpc>
                <a:spcPct val="100000"/>
              </a:lnSpc>
              <a:spcBef>
                <a:spcPts val="0"/>
              </a:spcBef>
              <a:spcAft>
                <a:spcPts val="0"/>
              </a:spcAft>
              <a:buClr>
                <a:srgbClr val="FFFFFF"/>
              </a:buClr>
              <a:buSzPts val="4800"/>
              <a:buNone/>
              <a:defRPr sz="4800">
                <a:solidFill>
                  <a:srgbClr val="FFFFFF"/>
                </a:solidFill>
              </a:defRPr>
            </a:lvl5pPr>
            <a:lvl6pPr lvl="5" rtl="0" algn="l">
              <a:lnSpc>
                <a:spcPct val="100000"/>
              </a:lnSpc>
              <a:spcBef>
                <a:spcPts val="0"/>
              </a:spcBef>
              <a:spcAft>
                <a:spcPts val="0"/>
              </a:spcAft>
              <a:buClr>
                <a:srgbClr val="FFFFFF"/>
              </a:buClr>
              <a:buSzPts val="4800"/>
              <a:buNone/>
              <a:defRPr sz="4800">
                <a:solidFill>
                  <a:srgbClr val="FFFFFF"/>
                </a:solidFill>
              </a:defRPr>
            </a:lvl6pPr>
            <a:lvl7pPr lvl="6" rtl="0" algn="l">
              <a:lnSpc>
                <a:spcPct val="100000"/>
              </a:lnSpc>
              <a:spcBef>
                <a:spcPts val="0"/>
              </a:spcBef>
              <a:spcAft>
                <a:spcPts val="0"/>
              </a:spcAft>
              <a:buClr>
                <a:srgbClr val="FFFFFF"/>
              </a:buClr>
              <a:buSzPts val="4800"/>
              <a:buNone/>
              <a:defRPr sz="4800">
                <a:solidFill>
                  <a:srgbClr val="FFFFFF"/>
                </a:solidFill>
              </a:defRPr>
            </a:lvl7pPr>
            <a:lvl8pPr lvl="7" rtl="0" algn="l">
              <a:lnSpc>
                <a:spcPct val="100000"/>
              </a:lnSpc>
              <a:spcBef>
                <a:spcPts val="0"/>
              </a:spcBef>
              <a:spcAft>
                <a:spcPts val="0"/>
              </a:spcAft>
              <a:buClr>
                <a:srgbClr val="FFFFFF"/>
              </a:buClr>
              <a:buSzPts val="4800"/>
              <a:buNone/>
              <a:defRPr sz="4800">
                <a:solidFill>
                  <a:srgbClr val="FFFFFF"/>
                </a:solidFill>
              </a:defRPr>
            </a:lvl8pPr>
            <a:lvl9pPr lvl="8" rtl="0" algn="l">
              <a:lnSpc>
                <a:spcPct val="100000"/>
              </a:lnSpc>
              <a:spcBef>
                <a:spcPts val="0"/>
              </a:spcBef>
              <a:spcAft>
                <a:spcPts val="0"/>
              </a:spcAft>
              <a:buClr>
                <a:srgbClr val="FFFFFF"/>
              </a:buClr>
              <a:buSzPts val="4800"/>
              <a:buNone/>
              <a:defRPr sz="4800">
                <a:solidFill>
                  <a:srgbClr val="FFFFFF"/>
                </a:solidFill>
              </a:defRPr>
            </a:lvl9pPr>
          </a:lstStyle>
          <a:p/>
        </p:txBody>
      </p:sp>
      <p:sp>
        <p:nvSpPr>
          <p:cNvPr id="57" name="Google Shape;57;p13"/>
          <p:cNvSpPr txBox="1"/>
          <p:nvPr>
            <p:ph idx="1" type="subTitle"/>
          </p:nvPr>
        </p:nvSpPr>
        <p:spPr>
          <a:xfrm>
            <a:off x="1264150" y="4117950"/>
            <a:ext cx="6279600" cy="545400"/>
          </a:xfrm>
          <a:prstGeom prst="rect">
            <a:avLst/>
          </a:prstGeom>
          <a:noFill/>
        </p:spPr>
        <p:txBody>
          <a:bodyPr anchorCtr="0" anchor="t" bIns="91425" lIns="91425" spcFirstLastPara="1" rIns="91425" wrap="square" tIns="91425"/>
          <a:lstStyle>
            <a:lvl1pPr lvl="0" rtl="0" algn="l">
              <a:lnSpc>
                <a:spcPct val="100000"/>
              </a:lnSpc>
              <a:spcBef>
                <a:spcPts val="0"/>
              </a:spcBef>
              <a:spcAft>
                <a:spcPts val="0"/>
              </a:spcAft>
              <a:buClr>
                <a:srgbClr val="616161"/>
              </a:buClr>
              <a:buSzPts val="2000"/>
              <a:buNone/>
              <a:defRPr sz="2000">
                <a:solidFill>
                  <a:srgbClr val="616161"/>
                </a:solidFill>
              </a:defRPr>
            </a:lvl1pPr>
            <a:lvl2pPr lvl="1" rtl="0" algn="l">
              <a:lnSpc>
                <a:spcPct val="100000"/>
              </a:lnSpc>
              <a:spcBef>
                <a:spcPts val="0"/>
              </a:spcBef>
              <a:spcAft>
                <a:spcPts val="0"/>
              </a:spcAft>
              <a:buClr>
                <a:srgbClr val="616161"/>
              </a:buClr>
              <a:buSzPts val="2000"/>
              <a:buNone/>
              <a:defRPr sz="2000">
                <a:solidFill>
                  <a:srgbClr val="616161"/>
                </a:solidFill>
              </a:defRPr>
            </a:lvl2pPr>
            <a:lvl3pPr lvl="2" rtl="0" algn="l">
              <a:lnSpc>
                <a:spcPct val="100000"/>
              </a:lnSpc>
              <a:spcBef>
                <a:spcPts val="0"/>
              </a:spcBef>
              <a:spcAft>
                <a:spcPts val="0"/>
              </a:spcAft>
              <a:buClr>
                <a:srgbClr val="616161"/>
              </a:buClr>
              <a:buSzPts val="2000"/>
              <a:buNone/>
              <a:defRPr sz="2000">
                <a:solidFill>
                  <a:srgbClr val="616161"/>
                </a:solidFill>
              </a:defRPr>
            </a:lvl3pPr>
            <a:lvl4pPr lvl="3" rtl="0" algn="l">
              <a:lnSpc>
                <a:spcPct val="100000"/>
              </a:lnSpc>
              <a:spcBef>
                <a:spcPts val="0"/>
              </a:spcBef>
              <a:spcAft>
                <a:spcPts val="0"/>
              </a:spcAft>
              <a:buClr>
                <a:srgbClr val="616161"/>
              </a:buClr>
              <a:buSzPts val="2000"/>
              <a:buNone/>
              <a:defRPr sz="2000">
                <a:solidFill>
                  <a:srgbClr val="616161"/>
                </a:solidFill>
              </a:defRPr>
            </a:lvl4pPr>
            <a:lvl5pPr lvl="4" rtl="0" algn="l">
              <a:lnSpc>
                <a:spcPct val="100000"/>
              </a:lnSpc>
              <a:spcBef>
                <a:spcPts val="0"/>
              </a:spcBef>
              <a:spcAft>
                <a:spcPts val="0"/>
              </a:spcAft>
              <a:buClr>
                <a:srgbClr val="616161"/>
              </a:buClr>
              <a:buSzPts val="2000"/>
              <a:buNone/>
              <a:defRPr sz="2000">
                <a:solidFill>
                  <a:srgbClr val="616161"/>
                </a:solidFill>
              </a:defRPr>
            </a:lvl5pPr>
            <a:lvl6pPr lvl="5" rtl="0" algn="l">
              <a:lnSpc>
                <a:spcPct val="100000"/>
              </a:lnSpc>
              <a:spcBef>
                <a:spcPts val="0"/>
              </a:spcBef>
              <a:spcAft>
                <a:spcPts val="0"/>
              </a:spcAft>
              <a:buClr>
                <a:srgbClr val="616161"/>
              </a:buClr>
              <a:buSzPts val="2000"/>
              <a:buNone/>
              <a:defRPr sz="2000">
                <a:solidFill>
                  <a:srgbClr val="616161"/>
                </a:solidFill>
              </a:defRPr>
            </a:lvl6pPr>
            <a:lvl7pPr lvl="6" rtl="0" algn="l">
              <a:lnSpc>
                <a:spcPct val="100000"/>
              </a:lnSpc>
              <a:spcBef>
                <a:spcPts val="0"/>
              </a:spcBef>
              <a:spcAft>
                <a:spcPts val="0"/>
              </a:spcAft>
              <a:buClr>
                <a:srgbClr val="616161"/>
              </a:buClr>
              <a:buSzPts val="2000"/>
              <a:buNone/>
              <a:defRPr sz="2000">
                <a:solidFill>
                  <a:srgbClr val="616161"/>
                </a:solidFill>
              </a:defRPr>
            </a:lvl7pPr>
            <a:lvl8pPr lvl="7" rtl="0" algn="l">
              <a:lnSpc>
                <a:spcPct val="100000"/>
              </a:lnSpc>
              <a:spcBef>
                <a:spcPts val="0"/>
              </a:spcBef>
              <a:spcAft>
                <a:spcPts val="0"/>
              </a:spcAft>
              <a:buClr>
                <a:srgbClr val="616161"/>
              </a:buClr>
              <a:buSzPts val="2000"/>
              <a:buNone/>
              <a:defRPr sz="2000">
                <a:solidFill>
                  <a:srgbClr val="616161"/>
                </a:solidFill>
              </a:defRPr>
            </a:lvl8pPr>
            <a:lvl9pPr lvl="8" rtl="0" algn="l">
              <a:lnSpc>
                <a:spcPct val="100000"/>
              </a:lnSpc>
              <a:spcBef>
                <a:spcPts val="0"/>
              </a:spcBef>
              <a:spcAft>
                <a:spcPts val="0"/>
              </a:spcAft>
              <a:buClr>
                <a:srgbClr val="616161"/>
              </a:buClr>
              <a:buSzPts val="2000"/>
              <a:buNone/>
              <a:defRPr sz="2000">
                <a:solidFill>
                  <a:srgbClr val="616161"/>
                </a:solidFill>
              </a:defRPr>
            </a:lvl9pPr>
          </a:lstStyle>
          <a:p/>
        </p:txBody>
      </p:sp>
      <p:sp>
        <p:nvSpPr>
          <p:cNvPr id="58" name="Google Shape;58;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rgbClr val="616161"/>
                </a:solidFill>
              </a:defRPr>
            </a:lvl1pPr>
            <a:lvl2pPr lvl="1" rtl="0" algn="r">
              <a:lnSpc>
                <a:spcPct val="100000"/>
              </a:lnSpc>
              <a:spcAft>
                <a:spcPts val="0"/>
              </a:spcAft>
              <a:buNone/>
              <a:defRPr sz="1000">
                <a:solidFill>
                  <a:srgbClr val="616161"/>
                </a:solidFill>
              </a:defRPr>
            </a:lvl2pPr>
            <a:lvl3pPr lvl="2" rtl="0" algn="r">
              <a:lnSpc>
                <a:spcPct val="100000"/>
              </a:lnSpc>
              <a:spcAft>
                <a:spcPts val="0"/>
              </a:spcAft>
              <a:buNone/>
              <a:defRPr sz="1000">
                <a:solidFill>
                  <a:srgbClr val="616161"/>
                </a:solidFill>
              </a:defRPr>
            </a:lvl3pPr>
            <a:lvl4pPr lvl="3" rtl="0" algn="r">
              <a:lnSpc>
                <a:spcPct val="100000"/>
              </a:lnSpc>
              <a:spcAft>
                <a:spcPts val="0"/>
              </a:spcAft>
              <a:buNone/>
              <a:defRPr sz="1000">
                <a:solidFill>
                  <a:srgbClr val="616161"/>
                </a:solidFill>
              </a:defRPr>
            </a:lvl4pPr>
            <a:lvl5pPr lvl="4" rtl="0" algn="r">
              <a:lnSpc>
                <a:spcPct val="100000"/>
              </a:lnSpc>
              <a:spcAft>
                <a:spcPts val="0"/>
              </a:spcAft>
              <a:buNone/>
              <a:defRPr sz="1000">
                <a:solidFill>
                  <a:srgbClr val="616161"/>
                </a:solidFill>
              </a:defRPr>
            </a:lvl5pPr>
            <a:lvl6pPr lvl="5" rtl="0" algn="r">
              <a:lnSpc>
                <a:spcPct val="100000"/>
              </a:lnSpc>
              <a:spcAft>
                <a:spcPts val="0"/>
              </a:spcAft>
              <a:buNone/>
              <a:defRPr sz="1000">
                <a:solidFill>
                  <a:srgbClr val="616161"/>
                </a:solidFill>
              </a:defRPr>
            </a:lvl6pPr>
            <a:lvl7pPr lvl="6" rtl="0" algn="r">
              <a:lnSpc>
                <a:spcPct val="100000"/>
              </a:lnSpc>
              <a:spcAft>
                <a:spcPts val="0"/>
              </a:spcAft>
              <a:buNone/>
              <a:defRPr sz="1000">
                <a:solidFill>
                  <a:srgbClr val="616161"/>
                </a:solidFill>
              </a:defRPr>
            </a:lvl7pPr>
            <a:lvl8pPr lvl="7" rtl="0" algn="r">
              <a:lnSpc>
                <a:spcPct val="100000"/>
              </a:lnSpc>
              <a:spcAft>
                <a:spcPts val="0"/>
              </a:spcAft>
              <a:buNone/>
              <a:defRPr sz="1000">
                <a:solidFill>
                  <a:srgbClr val="616161"/>
                </a:solidFill>
              </a:defRPr>
            </a:lvl8pPr>
            <a:lvl9pPr lvl="8" rtl="0"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AUTOLAYOUT_1">
    <p:bg>
      <p:bgPr>
        <a:solidFill>
          <a:srgbClr val="FFFFFF"/>
        </a:solidFill>
      </p:bgPr>
    </p:bg>
    <p:spTree>
      <p:nvGrpSpPr>
        <p:cNvPr id="59" name="Shape 59"/>
        <p:cNvGrpSpPr/>
        <p:nvPr/>
      </p:nvGrpSpPr>
      <p:grpSpPr>
        <a:xfrm>
          <a:off x="0" y="0"/>
          <a:ext cx="0" cy="0"/>
          <a:chOff x="0" y="0"/>
          <a:chExt cx="0" cy="0"/>
        </a:xfrm>
      </p:grpSpPr>
      <p:sp>
        <p:nvSpPr>
          <p:cNvPr id="60" name="Google Shape;60;p14"/>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p:nvPr/>
        </p:nvSpPr>
        <p:spPr>
          <a:xfrm>
            <a:off x="1860600" y="0"/>
            <a:ext cx="7283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txBox="1"/>
          <p:nvPr>
            <p:ph idx="1" type="body"/>
          </p:nvPr>
        </p:nvSpPr>
        <p:spPr>
          <a:xfrm>
            <a:off x="2476825" y="625800"/>
            <a:ext cx="5870700" cy="3891900"/>
          </a:xfrm>
          <a:prstGeom prst="rect">
            <a:avLst/>
          </a:prstGeom>
          <a:noFill/>
        </p:spPr>
        <p:txBody>
          <a:bodyPr anchorCtr="0" anchor="t" bIns="91425" lIns="91425" spcFirstLastPara="1" rIns="91425" wrap="square" tIns="91425"/>
          <a:lstStyle>
            <a:lvl1pPr indent="-355600" lvl="0" marL="457200" algn="l">
              <a:lnSpc>
                <a:spcPct val="115000"/>
              </a:lnSpc>
              <a:spcBef>
                <a:spcPts val="0"/>
              </a:spcBef>
              <a:spcAft>
                <a:spcPts val="0"/>
              </a:spcAft>
              <a:buClr>
                <a:schemeClr val="lt1"/>
              </a:buClr>
              <a:buSzPts val="2000"/>
              <a:buChar char="●"/>
              <a:defRPr sz="2000">
                <a:solidFill>
                  <a:schemeClr val="lt1"/>
                </a:solidFill>
              </a:defRPr>
            </a:lvl1pPr>
            <a:lvl2pPr indent="-330200" lvl="1" marL="914400" algn="l">
              <a:lnSpc>
                <a:spcPct val="115000"/>
              </a:lnSpc>
              <a:spcBef>
                <a:spcPts val="1600"/>
              </a:spcBef>
              <a:spcAft>
                <a:spcPts val="0"/>
              </a:spcAft>
              <a:buClr>
                <a:schemeClr val="lt1"/>
              </a:buClr>
              <a:buSzPts val="1600"/>
              <a:buChar char="○"/>
              <a:defRPr sz="1600">
                <a:solidFill>
                  <a:schemeClr val="lt1"/>
                </a:solidFill>
              </a:defRPr>
            </a:lvl2pPr>
            <a:lvl3pPr indent="-330200" lvl="2" marL="1371600" algn="l">
              <a:lnSpc>
                <a:spcPct val="115000"/>
              </a:lnSpc>
              <a:spcBef>
                <a:spcPts val="1600"/>
              </a:spcBef>
              <a:spcAft>
                <a:spcPts val="0"/>
              </a:spcAft>
              <a:buClr>
                <a:schemeClr val="lt1"/>
              </a:buClr>
              <a:buSzPts val="1600"/>
              <a:buChar char="■"/>
              <a:defRPr sz="1600">
                <a:solidFill>
                  <a:schemeClr val="lt1"/>
                </a:solidFill>
              </a:defRPr>
            </a:lvl3pPr>
            <a:lvl4pPr indent="-330200" lvl="3" marL="1828800" algn="l">
              <a:lnSpc>
                <a:spcPct val="115000"/>
              </a:lnSpc>
              <a:spcBef>
                <a:spcPts val="1600"/>
              </a:spcBef>
              <a:spcAft>
                <a:spcPts val="0"/>
              </a:spcAft>
              <a:buClr>
                <a:schemeClr val="lt1"/>
              </a:buClr>
              <a:buSzPts val="1600"/>
              <a:buChar char="●"/>
              <a:defRPr sz="1600">
                <a:solidFill>
                  <a:schemeClr val="lt1"/>
                </a:solidFill>
              </a:defRPr>
            </a:lvl4pPr>
            <a:lvl5pPr indent="-330200" lvl="4" marL="2286000" algn="l">
              <a:lnSpc>
                <a:spcPct val="115000"/>
              </a:lnSpc>
              <a:spcBef>
                <a:spcPts val="1600"/>
              </a:spcBef>
              <a:spcAft>
                <a:spcPts val="0"/>
              </a:spcAft>
              <a:buClr>
                <a:schemeClr val="lt1"/>
              </a:buClr>
              <a:buSzPts val="1600"/>
              <a:buChar char="○"/>
              <a:defRPr sz="1600">
                <a:solidFill>
                  <a:schemeClr val="lt1"/>
                </a:solidFill>
              </a:defRPr>
            </a:lvl5pPr>
            <a:lvl6pPr indent="-330200" lvl="5" marL="2743200" algn="l">
              <a:lnSpc>
                <a:spcPct val="115000"/>
              </a:lnSpc>
              <a:spcBef>
                <a:spcPts val="1600"/>
              </a:spcBef>
              <a:spcAft>
                <a:spcPts val="0"/>
              </a:spcAft>
              <a:buClr>
                <a:schemeClr val="lt1"/>
              </a:buClr>
              <a:buSzPts val="1600"/>
              <a:buChar char="■"/>
              <a:defRPr sz="1600">
                <a:solidFill>
                  <a:schemeClr val="lt1"/>
                </a:solidFill>
              </a:defRPr>
            </a:lvl6pPr>
            <a:lvl7pPr indent="-330200" lvl="6" marL="3200400" algn="l">
              <a:lnSpc>
                <a:spcPct val="115000"/>
              </a:lnSpc>
              <a:spcBef>
                <a:spcPts val="1600"/>
              </a:spcBef>
              <a:spcAft>
                <a:spcPts val="0"/>
              </a:spcAft>
              <a:buClr>
                <a:schemeClr val="lt1"/>
              </a:buClr>
              <a:buSzPts val="1600"/>
              <a:buChar char="●"/>
              <a:defRPr sz="1600">
                <a:solidFill>
                  <a:schemeClr val="lt1"/>
                </a:solidFill>
              </a:defRPr>
            </a:lvl7pPr>
            <a:lvl8pPr indent="-330200" lvl="7" marL="3657600" algn="l">
              <a:lnSpc>
                <a:spcPct val="115000"/>
              </a:lnSpc>
              <a:spcBef>
                <a:spcPts val="1600"/>
              </a:spcBef>
              <a:spcAft>
                <a:spcPts val="0"/>
              </a:spcAft>
              <a:buClr>
                <a:schemeClr val="lt1"/>
              </a:buClr>
              <a:buSzPts val="1600"/>
              <a:buChar char="○"/>
              <a:defRPr sz="1600">
                <a:solidFill>
                  <a:schemeClr val="lt1"/>
                </a:solidFill>
              </a:defRPr>
            </a:lvl8pPr>
            <a:lvl9pPr indent="-330200" lvl="8" marL="4114800" algn="l">
              <a:lnSpc>
                <a:spcPct val="115000"/>
              </a:lnSpc>
              <a:spcBef>
                <a:spcPts val="1600"/>
              </a:spcBef>
              <a:spcAft>
                <a:spcPts val="1600"/>
              </a:spcAft>
              <a:buClr>
                <a:schemeClr val="lt1"/>
              </a:buClr>
              <a:buSzPts val="1600"/>
              <a:buChar char="■"/>
              <a:defRPr sz="1600">
                <a:solidFill>
                  <a:schemeClr val="lt1"/>
                </a:solidFill>
              </a:defRPr>
            </a:lvl9pPr>
          </a:lstStyle>
          <a:p/>
        </p:txBody>
      </p:sp>
      <p:sp>
        <p:nvSpPr>
          <p:cNvPr id="63" name="Google Shape;63;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lt1"/>
                </a:solidFill>
              </a:defRPr>
            </a:lvl1pPr>
            <a:lvl2pPr lvl="1" algn="r">
              <a:lnSpc>
                <a:spcPct val="100000"/>
              </a:lnSpc>
              <a:spcAft>
                <a:spcPts val="0"/>
              </a:spcAft>
              <a:buNone/>
              <a:defRPr sz="1000">
                <a:solidFill>
                  <a:schemeClr val="lt1"/>
                </a:solidFill>
              </a:defRPr>
            </a:lvl2pPr>
            <a:lvl3pPr lvl="2" algn="r">
              <a:lnSpc>
                <a:spcPct val="100000"/>
              </a:lnSpc>
              <a:spcAft>
                <a:spcPts val="0"/>
              </a:spcAft>
              <a:buNone/>
              <a:defRPr sz="1000">
                <a:solidFill>
                  <a:schemeClr val="lt1"/>
                </a:solidFill>
              </a:defRPr>
            </a:lvl3pPr>
            <a:lvl4pPr lvl="3" algn="r">
              <a:lnSpc>
                <a:spcPct val="100000"/>
              </a:lnSpc>
              <a:spcAft>
                <a:spcPts val="0"/>
              </a:spcAft>
              <a:buNone/>
              <a:defRPr sz="1000">
                <a:solidFill>
                  <a:schemeClr val="lt1"/>
                </a:solidFill>
              </a:defRPr>
            </a:lvl4pPr>
            <a:lvl5pPr lvl="4" algn="r">
              <a:lnSpc>
                <a:spcPct val="100000"/>
              </a:lnSpc>
              <a:spcAft>
                <a:spcPts val="0"/>
              </a:spcAft>
              <a:buNone/>
              <a:defRPr sz="1000">
                <a:solidFill>
                  <a:schemeClr val="lt1"/>
                </a:solidFill>
              </a:defRPr>
            </a:lvl5pPr>
            <a:lvl6pPr lvl="5" algn="r">
              <a:lnSpc>
                <a:spcPct val="100000"/>
              </a:lnSpc>
              <a:spcAft>
                <a:spcPts val="0"/>
              </a:spcAft>
              <a:buNone/>
              <a:defRPr sz="1000">
                <a:solidFill>
                  <a:schemeClr val="lt1"/>
                </a:solidFill>
              </a:defRPr>
            </a:lvl6pPr>
            <a:lvl7pPr lvl="6" algn="r">
              <a:lnSpc>
                <a:spcPct val="100000"/>
              </a:lnSpc>
              <a:spcAft>
                <a:spcPts val="0"/>
              </a:spcAft>
              <a:buNone/>
              <a:defRPr sz="1000">
                <a:solidFill>
                  <a:schemeClr val="lt1"/>
                </a:solidFill>
              </a:defRPr>
            </a:lvl7pPr>
            <a:lvl8pPr lvl="7" algn="r">
              <a:lnSpc>
                <a:spcPct val="100000"/>
              </a:lnSpc>
              <a:spcAft>
                <a:spcPts val="0"/>
              </a:spcAft>
              <a:buNone/>
              <a:defRPr sz="1000">
                <a:solidFill>
                  <a:schemeClr val="lt1"/>
                </a:solidFill>
              </a:defRPr>
            </a:lvl8pPr>
            <a:lvl9pPr lvl="8" algn="r">
              <a:lnSpc>
                <a:spcPct val="100000"/>
              </a:lnSpc>
              <a:spcAft>
                <a:spcPts val="0"/>
              </a:spcAft>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solidFill>
                  <a:schemeClr val="lt1"/>
                </a:solidFill>
                <a:latin typeface="Roboto"/>
                <a:ea typeface="Roboto"/>
                <a:cs typeface="Roboto"/>
                <a:sym typeface="Roboto"/>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solidFill>
                  <a:schemeClr val="l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20" name="Google Shape;20;p4"/>
          <p:cNvCxnSpPr/>
          <p:nvPr/>
        </p:nvCxnSpPr>
        <p:spPr>
          <a:xfrm flipH="1">
            <a:off x="467850" y="1023850"/>
            <a:ext cx="926700" cy="3300"/>
          </a:xfrm>
          <a:prstGeom prst="straightConnector1">
            <a:avLst/>
          </a:prstGeom>
          <a:noFill/>
          <a:ln cap="flat" cmpd="sng" w="38100">
            <a:solidFill>
              <a:srgbClr val="EE2214"/>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solidFill>
                  <a:schemeClr val="l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26" name="Google Shape;26;p5"/>
          <p:cNvCxnSpPr/>
          <p:nvPr/>
        </p:nvCxnSpPr>
        <p:spPr>
          <a:xfrm flipH="1">
            <a:off x="467850" y="1023850"/>
            <a:ext cx="926700" cy="3300"/>
          </a:xfrm>
          <a:prstGeom prst="straightConnector1">
            <a:avLst/>
          </a:prstGeom>
          <a:noFill/>
          <a:ln cap="flat" cmpd="sng" w="38100">
            <a:solidFill>
              <a:srgbClr val="EE2214"/>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 name="Google Shape;29;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3" name="Google Shape;33;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4" name="Shape 34"/>
        <p:cNvGrpSpPr/>
        <p:nvPr/>
      </p:nvGrpSpPr>
      <p:grpSpPr>
        <a:xfrm>
          <a:off x="0" y="0"/>
          <a:ext cx="0" cy="0"/>
          <a:chOff x="0" y="0"/>
          <a:chExt cx="0" cy="0"/>
        </a:xfrm>
      </p:grpSpPr>
      <p:sp>
        <p:nvSpPr>
          <p:cNvPr id="35" name="Google Shape;35;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6" name="Google Shape;36;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0" name="Google Shape;40;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1600"/>
              </a:spcBef>
              <a:spcAft>
                <a:spcPts val="0"/>
              </a:spcAft>
              <a:buClr>
                <a:schemeClr val="lt2"/>
              </a:buClr>
              <a:buSzPts val="1400"/>
              <a:buChar char="○"/>
              <a:defRPr>
                <a:solidFill>
                  <a:schemeClr val="lt2"/>
                </a:solidFill>
              </a:defRPr>
            </a:lvl2pPr>
            <a:lvl3pPr indent="-317500" lvl="2" marL="1371600" rtl="0">
              <a:lnSpc>
                <a:spcPct val="115000"/>
              </a:lnSpc>
              <a:spcBef>
                <a:spcPts val="1600"/>
              </a:spcBef>
              <a:spcAft>
                <a:spcPts val="0"/>
              </a:spcAft>
              <a:buClr>
                <a:schemeClr val="lt2"/>
              </a:buClr>
              <a:buSzPts val="1400"/>
              <a:buChar char="■"/>
              <a:defRPr>
                <a:solidFill>
                  <a:schemeClr val="lt2"/>
                </a:solidFill>
              </a:defRPr>
            </a:lvl3pPr>
            <a:lvl4pPr indent="-317500" lvl="3" marL="1828800" rtl="0">
              <a:lnSpc>
                <a:spcPct val="115000"/>
              </a:lnSpc>
              <a:spcBef>
                <a:spcPts val="1600"/>
              </a:spcBef>
              <a:spcAft>
                <a:spcPts val="0"/>
              </a:spcAft>
              <a:buClr>
                <a:schemeClr val="lt2"/>
              </a:buClr>
              <a:buSzPts val="1400"/>
              <a:buChar char="●"/>
              <a:defRPr>
                <a:solidFill>
                  <a:schemeClr val="lt2"/>
                </a:solidFill>
              </a:defRPr>
            </a:lvl4pPr>
            <a:lvl5pPr indent="-317500" lvl="4" marL="2286000" rtl="0">
              <a:lnSpc>
                <a:spcPct val="115000"/>
              </a:lnSpc>
              <a:spcBef>
                <a:spcPts val="1600"/>
              </a:spcBef>
              <a:spcAft>
                <a:spcPts val="0"/>
              </a:spcAft>
              <a:buClr>
                <a:schemeClr val="lt2"/>
              </a:buClr>
              <a:buSzPts val="1400"/>
              <a:buChar char="○"/>
              <a:defRPr>
                <a:solidFill>
                  <a:schemeClr val="lt2"/>
                </a:solidFill>
              </a:defRPr>
            </a:lvl5pPr>
            <a:lvl6pPr indent="-317500" lvl="5" marL="2743200" rtl="0">
              <a:lnSpc>
                <a:spcPct val="115000"/>
              </a:lnSpc>
              <a:spcBef>
                <a:spcPts val="1600"/>
              </a:spcBef>
              <a:spcAft>
                <a:spcPts val="0"/>
              </a:spcAft>
              <a:buClr>
                <a:schemeClr val="lt2"/>
              </a:buClr>
              <a:buSzPts val="1400"/>
              <a:buChar char="■"/>
              <a:defRPr>
                <a:solidFill>
                  <a:schemeClr val="lt2"/>
                </a:solidFill>
              </a:defRPr>
            </a:lvl6pPr>
            <a:lvl7pPr indent="-317500" lvl="6" marL="3200400" rtl="0">
              <a:lnSpc>
                <a:spcPct val="115000"/>
              </a:lnSpc>
              <a:spcBef>
                <a:spcPts val="1600"/>
              </a:spcBef>
              <a:spcAft>
                <a:spcPts val="0"/>
              </a:spcAft>
              <a:buClr>
                <a:schemeClr val="lt2"/>
              </a:buClr>
              <a:buSzPts val="1400"/>
              <a:buChar char="●"/>
              <a:defRPr>
                <a:solidFill>
                  <a:schemeClr val="lt2"/>
                </a:solidFill>
              </a:defRPr>
            </a:lvl7pPr>
            <a:lvl8pPr indent="-317500" lvl="7" marL="3657600" rtl="0">
              <a:lnSpc>
                <a:spcPct val="115000"/>
              </a:lnSpc>
              <a:spcBef>
                <a:spcPts val="1600"/>
              </a:spcBef>
              <a:spcAft>
                <a:spcPts val="0"/>
              </a:spcAft>
              <a:buClr>
                <a:schemeClr val="lt2"/>
              </a:buClr>
              <a:buSzPts val="1400"/>
              <a:buChar char="○"/>
              <a:defRPr>
                <a:solidFill>
                  <a:schemeClr val="lt2"/>
                </a:solidFill>
              </a:defRPr>
            </a:lvl8pPr>
            <a:lvl9pPr indent="-317500" lvl="8" marL="4114800" rtl="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2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2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hyperlink" Target="http://todomvc.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w3.org/People/Berners-Lee/1996/ppf.html" TargetMode="External"/><Relationship Id="rId4" Type="http://schemas.openxmlformats.org/officeDocument/2006/relationships/hyperlink" Target="https://developer.mozilla.org/en-US/docs/Learn/Common_questions/How_does_the_Internet_work" TargetMode="External"/><Relationship Id="rId9" Type="http://schemas.openxmlformats.org/officeDocument/2006/relationships/image" Target="../media/image19.gif"/><Relationship Id="rId5" Type="http://schemas.openxmlformats.org/officeDocument/2006/relationships/hyperlink" Target="https://developer.mozilla.org/en-US/docs/Learn/Getting_started_with_the_web/How_the_Web_works" TargetMode="External"/><Relationship Id="rId6" Type="http://schemas.openxmlformats.org/officeDocument/2006/relationships/hyperlink" Target="https://drive.google.com/open?id=0B2RDspvKfoOHcUdXbVpCTkJaUnM" TargetMode="External"/><Relationship Id="rId7" Type="http://schemas.openxmlformats.org/officeDocument/2006/relationships/hyperlink" Target="https://addyosmani.com/resources/essentialjsdesignpatterns/book/index.html#detailmvcmvp" TargetMode="External"/><Relationship Id="rId8" Type="http://schemas.openxmlformats.org/officeDocument/2006/relationships/hyperlink" Target="https://addyosmani.com/resources/essentialjsdesignpatterns/book/index.html#detailmvcmvp" TargetMode="External"/></Relationships>
</file>

<file path=ppt/slides/_rels/slide20.xml.rels><?xml version="1.0" encoding="UTF-8" standalone="yes"?><Relationships xmlns="http://schemas.openxmlformats.org/package/2006/relationships"><Relationship Id="rId11" Type="http://schemas.openxmlformats.org/officeDocument/2006/relationships/image" Target="../media/image17.png"/><Relationship Id="rId10" Type="http://schemas.openxmlformats.org/officeDocument/2006/relationships/image" Target="../media/image14.png"/><Relationship Id="rId13" Type="http://schemas.openxmlformats.org/officeDocument/2006/relationships/image" Target="../media/image15.png"/><Relationship Id="rId12" Type="http://schemas.openxmlformats.org/officeDocument/2006/relationships/image" Target="../media/image22.png"/><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23.png"/><Relationship Id="rId9" Type="http://schemas.openxmlformats.org/officeDocument/2006/relationships/image" Target="../media/image25.png"/><Relationship Id="rId5" Type="http://schemas.openxmlformats.org/officeDocument/2006/relationships/image" Target="../media/image12.png"/><Relationship Id="rId6" Type="http://schemas.openxmlformats.org/officeDocument/2006/relationships/image" Target="../media/image16.png"/><Relationship Id="rId7" Type="http://schemas.openxmlformats.org/officeDocument/2006/relationships/image" Target="../media/image26.png"/><Relationship Id="rId8"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hyperlink" Target="https://docs.google.com/spreadsheets/d/1Hzse5PZad6inkQHlBifnUqDlCJ4hRqhb5OGQXFjizwY/edit?usp=shari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3.png"/><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8.png"/><Relationship Id="rId9" Type="http://schemas.openxmlformats.org/officeDocument/2006/relationships/image" Target="../media/image24.png"/><Relationship Id="rId5" Type="http://schemas.openxmlformats.org/officeDocument/2006/relationships/image" Target="../media/image27.png"/><Relationship Id="rId6" Type="http://schemas.openxmlformats.org/officeDocument/2006/relationships/image" Target="../media/image29.png"/><Relationship Id="rId7" Type="http://schemas.openxmlformats.org/officeDocument/2006/relationships/image" Target="../media/image8.png"/><Relationship Id="rId8"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7" name="Shape 67"/>
        <p:cNvGrpSpPr/>
        <p:nvPr/>
      </p:nvGrpSpPr>
      <p:grpSpPr>
        <a:xfrm>
          <a:off x="0" y="0"/>
          <a:ext cx="0" cy="0"/>
          <a:chOff x="0" y="0"/>
          <a:chExt cx="0" cy="0"/>
        </a:xfrm>
      </p:grpSpPr>
      <p:sp>
        <p:nvSpPr>
          <p:cNvPr id="68" name="Google Shape;68;p15"/>
          <p:cNvSpPr/>
          <p:nvPr/>
        </p:nvSpPr>
        <p:spPr>
          <a:xfrm>
            <a:off x="0" y="-9550"/>
            <a:ext cx="9144000" cy="36426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txBox="1"/>
          <p:nvPr/>
        </p:nvSpPr>
        <p:spPr>
          <a:xfrm>
            <a:off x="474638" y="4317213"/>
            <a:ext cx="1805400" cy="3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rgbClr val="434343"/>
                </a:solidFill>
                <a:latin typeface="Roboto"/>
                <a:ea typeface="Roboto"/>
                <a:cs typeface="Roboto"/>
                <a:sym typeface="Roboto"/>
              </a:rPr>
              <a:t>By Shama Hoque</a:t>
            </a:r>
            <a:endParaRPr i="1" sz="1200">
              <a:solidFill>
                <a:srgbClr val="434343"/>
              </a:solidFill>
              <a:latin typeface="Roboto"/>
              <a:ea typeface="Roboto"/>
              <a:cs typeface="Roboto"/>
              <a:sym typeface="Roboto"/>
            </a:endParaRPr>
          </a:p>
        </p:txBody>
      </p:sp>
      <p:sp>
        <p:nvSpPr>
          <p:cNvPr id="70" name="Google Shape;70;p15"/>
          <p:cNvSpPr txBox="1"/>
          <p:nvPr>
            <p:ph type="ctrTitle"/>
          </p:nvPr>
        </p:nvSpPr>
        <p:spPr>
          <a:xfrm>
            <a:off x="1264150" y="662525"/>
            <a:ext cx="6279600" cy="267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Roboto"/>
                <a:ea typeface="Roboto"/>
                <a:cs typeface="Roboto"/>
                <a:sym typeface="Roboto"/>
              </a:rPr>
              <a:t>Internet &amp; WWW</a:t>
            </a:r>
            <a:endParaRPr>
              <a:solidFill>
                <a:schemeClr val="lt1"/>
              </a:solidFill>
              <a:latin typeface="Roboto"/>
              <a:ea typeface="Roboto"/>
              <a:cs typeface="Roboto"/>
              <a:sym typeface="Roboto"/>
            </a:endParaRPr>
          </a:p>
        </p:txBody>
      </p:sp>
      <p:pic>
        <p:nvPicPr>
          <p:cNvPr id="71" name="Google Shape;71;p15"/>
          <p:cNvPicPr preferRelativeResize="0"/>
          <p:nvPr/>
        </p:nvPicPr>
        <p:blipFill rotWithShape="1">
          <a:blip r:embed="rId3">
            <a:alphaModFix/>
          </a:blip>
          <a:srcRect b="13529" l="0" r="0" t="9422"/>
          <a:stretch/>
        </p:blipFill>
        <p:spPr>
          <a:xfrm>
            <a:off x="3674400" y="3817213"/>
            <a:ext cx="1459100" cy="1123675"/>
          </a:xfrm>
          <a:prstGeom prst="rect">
            <a:avLst/>
          </a:prstGeom>
          <a:noFill/>
          <a:ln>
            <a:noFill/>
          </a:ln>
        </p:spPr>
      </p:pic>
      <p:sp>
        <p:nvSpPr>
          <p:cNvPr id="72" name="Google Shape;72;p15"/>
          <p:cNvSpPr/>
          <p:nvPr/>
        </p:nvSpPr>
        <p:spPr>
          <a:xfrm>
            <a:off x="7298650" y="4238625"/>
            <a:ext cx="1459200" cy="506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Roboto"/>
                <a:ea typeface="Roboto"/>
                <a:cs typeface="Roboto"/>
                <a:sym typeface="Roboto"/>
              </a:rPr>
              <a:t>Lecture </a:t>
            </a:r>
            <a:r>
              <a:rPr b="1" lang="en">
                <a:solidFill>
                  <a:srgbClr val="434343"/>
                </a:solidFill>
                <a:latin typeface="Roboto"/>
                <a:ea typeface="Roboto"/>
                <a:cs typeface="Roboto"/>
                <a:sym typeface="Roboto"/>
              </a:rPr>
              <a:t>2</a:t>
            </a:r>
            <a:endParaRPr b="1">
              <a:solidFill>
                <a:srgbClr val="434343"/>
              </a:solidFill>
              <a:latin typeface="Roboto"/>
              <a:ea typeface="Roboto"/>
              <a:cs typeface="Roboto"/>
              <a:sym typeface="Roboto"/>
            </a:endParaRPr>
          </a:p>
        </p:txBody>
      </p:sp>
      <p:cxnSp>
        <p:nvCxnSpPr>
          <p:cNvPr id="73" name="Google Shape;73;p15"/>
          <p:cNvCxnSpPr/>
          <p:nvPr/>
        </p:nvCxnSpPr>
        <p:spPr>
          <a:xfrm>
            <a:off x="994275" y="736150"/>
            <a:ext cx="0" cy="755100"/>
          </a:xfrm>
          <a:prstGeom prst="straightConnector1">
            <a:avLst/>
          </a:prstGeom>
          <a:noFill/>
          <a:ln cap="flat" cmpd="sng" w="76200">
            <a:solidFill>
              <a:srgbClr val="EE2214"/>
            </a:solidFill>
            <a:prstDash val="solid"/>
            <a:round/>
            <a:headEnd len="med" w="med" type="none"/>
            <a:tailEnd len="med" w="med" type="none"/>
          </a:ln>
        </p:spPr>
      </p:cxnSp>
      <p:sp>
        <p:nvSpPr>
          <p:cNvPr id="74" name="Google Shape;74;p15"/>
          <p:cNvSpPr txBox="1"/>
          <p:nvPr/>
        </p:nvSpPr>
        <p:spPr>
          <a:xfrm>
            <a:off x="1343275" y="1437850"/>
            <a:ext cx="6279600" cy="5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3F3F3F"/>
                </a:solidFill>
                <a:latin typeface="Roboto"/>
                <a:ea typeface="Roboto"/>
                <a:cs typeface="Roboto"/>
                <a:sym typeface="Roboto"/>
              </a:rPr>
              <a:t>CSE 309: Web Applications &amp; Internet</a:t>
            </a:r>
            <a:endParaRPr sz="2400">
              <a:solidFill>
                <a:srgbClr val="3F3F3F"/>
              </a:solidFill>
              <a:latin typeface="Roboto"/>
              <a:ea typeface="Roboto"/>
              <a:cs typeface="Roboto"/>
              <a:sym typeface="Roboto"/>
            </a:endParaRPr>
          </a:p>
          <a:p>
            <a:pPr indent="0" lvl="0" marL="0" rtl="0" algn="l">
              <a:spcBef>
                <a:spcPts val="1000"/>
              </a:spcBef>
              <a:spcAft>
                <a:spcPts val="0"/>
              </a:spcAft>
              <a:buNone/>
            </a:pPr>
            <a:r>
              <a:rPr lang="en" sz="1800">
                <a:solidFill>
                  <a:schemeClr val="accent4"/>
                </a:solidFill>
                <a:latin typeface="Roboto"/>
                <a:ea typeface="Roboto"/>
                <a:cs typeface="Roboto"/>
                <a:sym typeface="Roboto"/>
              </a:rPr>
              <a:t>Fall 2018</a:t>
            </a:r>
            <a:endParaRPr sz="1800">
              <a:solidFill>
                <a:schemeClr val="accent4"/>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304" name="Shape 304"/>
        <p:cNvGrpSpPr/>
        <p:nvPr/>
      </p:nvGrpSpPr>
      <p:grpSpPr>
        <a:xfrm>
          <a:off x="0" y="0"/>
          <a:ext cx="0" cy="0"/>
          <a:chOff x="0" y="0"/>
          <a:chExt cx="0" cy="0"/>
        </a:xfrm>
      </p:grpSpPr>
      <p:sp>
        <p:nvSpPr>
          <p:cNvPr id="305" name="Google Shape;305;p24"/>
          <p:cNvSpPr/>
          <p:nvPr/>
        </p:nvSpPr>
        <p:spPr>
          <a:xfrm>
            <a:off x="5026075" y="1522400"/>
            <a:ext cx="3447600" cy="2537400"/>
          </a:xfrm>
          <a:prstGeom prst="rect">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6" name="Google Shape;306;p24"/>
          <p:cNvCxnSpPr/>
          <p:nvPr/>
        </p:nvCxnSpPr>
        <p:spPr>
          <a:xfrm rot="10800000">
            <a:off x="7037400" y="2638800"/>
            <a:ext cx="411900" cy="5700"/>
          </a:xfrm>
          <a:prstGeom prst="straightConnector1">
            <a:avLst/>
          </a:prstGeom>
          <a:noFill/>
          <a:ln cap="flat" cmpd="sng" w="9525">
            <a:solidFill>
              <a:srgbClr val="00DBC6"/>
            </a:solidFill>
            <a:prstDash val="solid"/>
            <a:round/>
            <a:headEnd len="med" w="med" type="none"/>
            <a:tailEnd len="med" w="med" type="triangle"/>
          </a:ln>
        </p:spPr>
      </p:cxnSp>
      <p:sp>
        <p:nvSpPr>
          <p:cNvPr id="307" name="Google Shape;307;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Client - Server Model | </a:t>
            </a:r>
            <a:r>
              <a:rPr i="1" lang="en" sz="2400">
                <a:latin typeface="Roboto"/>
                <a:ea typeface="Roboto"/>
                <a:cs typeface="Roboto"/>
                <a:sym typeface="Roboto"/>
              </a:rPr>
              <a:t>2 - tier Architecture</a:t>
            </a:r>
            <a:endParaRPr i="1" sz="2400">
              <a:latin typeface="Roboto"/>
              <a:ea typeface="Roboto"/>
              <a:cs typeface="Roboto"/>
              <a:sym typeface="Roboto"/>
            </a:endParaRPr>
          </a:p>
        </p:txBody>
      </p:sp>
      <p:sp>
        <p:nvSpPr>
          <p:cNvPr id="308" name="Google Shape;308;p24"/>
          <p:cNvSpPr/>
          <p:nvPr/>
        </p:nvSpPr>
        <p:spPr>
          <a:xfrm>
            <a:off x="670300" y="1522400"/>
            <a:ext cx="2652300" cy="2537400"/>
          </a:xfrm>
          <a:prstGeom prst="rect">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4"/>
          <p:cNvSpPr txBox="1"/>
          <p:nvPr/>
        </p:nvSpPr>
        <p:spPr>
          <a:xfrm>
            <a:off x="1556050" y="4145925"/>
            <a:ext cx="880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latin typeface="Roboto"/>
                <a:ea typeface="Roboto"/>
                <a:cs typeface="Roboto"/>
                <a:sym typeface="Roboto"/>
              </a:rPr>
              <a:t>CLIENT</a:t>
            </a:r>
            <a:endParaRPr b="1">
              <a:solidFill>
                <a:schemeClr val="dk2"/>
              </a:solidFill>
              <a:latin typeface="Roboto"/>
              <a:ea typeface="Roboto"/>
              <a:cs typeface="Roboto"/>
              <a:sym typeface="Roboto"/>
            </a:endParaRPr>
          </a:p>
        </p:txBody>
      </p:sp>
      <p:sp>
        <p:nvSpPr>
          <p:cNvPr id="310" name="Google Shape;310;p24"/>
          <p:cNvSpPr txBox="1"/>
          <p:nvPr/>
        </p:nvSpPr>
        <p:spPr>
          <a:xfrm>
            <a:off x="5591275" y="4145925"/>
            <a:ext cx="2317200" cy="37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Roboto"/>
                <a:ea typeface="Roboto"/>
                <a:cs typeface="Roboto"/>
                <a:sym typeface="Roboto"/>
              </a:rPr>
              <a:t>SERVER</a:t>
            </a:r>
            <a:endParaRPr b="1">
              <a:solidFill>
                <a:schemeClr val="dk2"/>
              </a:solidFill>
              <a:latin typeface="Roboto"/>
              <a:ea typeface="Roboto"/>
              <a:cs typeface="Roboto"/>
              <a:sym typeface="Roboto"/>
            </a:endParaRPr>
          </a:p>
        </p:txBody>
      </p:sp>
      <p:cxnSp>
        <p:nvCxnSpPr>
          <p:cNvPr id="311" name="Google Shape;311;p24"/>
          <p:cNvCxnSpPr/>
          <p:nvPr/>
        </p:nvCxnSpPr>
        <p:spPr>
          <a:xfrm>
            <a:off x="3332100" y="2211800"/>
            <a:ext cx="1694700" cy="0"/>
          </a:xfrm>
          <a:prstGeom prst="straightConnector1">
            <a:avLst/>
          </a:prstGeom>
          <a:noFill/>
          <a:ln cap="flat" cmpd="sng" w="38100">
            <a:solidFill>
              <a:schemeClr val="lt2"/>
            </a:solidFill>
            <a:prstDash val="solid"/>
            <a:round/>
            <a:headEnd len="med" w="med" type="none"/>
            <a:tailEnd len="med" w="med" type="triangle"/>
          </a:ln>
        </p:spPr>
      </p:cxnSp>
      <p:cxnSp>
        <p:nvCxnSpPr>
          <p:cNvPr id="312" name="Google Shape;312;p24"/>
          <p:cNvCxnSpPr/>
          <p:nvPr/>
        </p:nvCxnSpPr>
        <p:spPr>
          <a:xfrm rot="10800000">
            <a:off x="3326988" y="3264225"/>
            <a:ext cx="1694700" cy="0"/>
          </a:xfrm>
          <a:prstGeom prst="straightConnector1">
            <a:avLst/>
          </a:prstGeom>
          <a:noFill/>
          <a:ln cap="flat" cmpd="sng" w="38100">
            <a:solidFill>
              <a:schemeClr val="lt2"/>
            </a:solidFill>
            <a:prstDash val="solid"/>
            <a:round/>
            <a:headEnd len="med" w="med" type="none"/>
            <a:tailEnd len="med" w="med" type="triangle"/>
          </a:ln>
        </p:spPr>
      </p:cxnSp>
      <p:pic>
        <p:nvPicPr>
          <p:cNvPr descr="Google_Chrome_icon_(2011).png" id="313" name="Google Shape;313;p24"/>
          <p:cNvPicPr preferRelativeResize="0"/>
          <p:nvPr/>
        </p:nvPicPr>
        <p:blipFill>
          <a:blip r:embed="rId3">
            <a:alphaModFix/>
          </a:blip>
          <a:stretch>
            <a:fillRect/>
          </a:stretch>
        </p:blipFill>
        <p:spPr>
          <a:xfrm>
            <a:off x="916575" y="3437375"/>
            <a:ext cx="517100" cy="517100"/>
          </a:xfrm>
          <a:prstGeom prst="rect">
            <a:avLst/>
          </a:prstGeom>
          <a:noFill/>
          <a:ln>
            <a:noFill/>
          </a:ln>
        </p:spPr>
      </p:pic>
      <p:pic>
        <p:nvPicPr>
          <p:cNvPr descr="firefox-512.png" id="314" name="Google Shape;314;p24"/>
          <p:cNvPicPr preferRelativeResize="0"/>
          <p:nvPr/>
        </p:nvPicPr>
        <p:blipFill>
          <a:blip r:embed="rId4">
            <a:alphaModFix/>
          </a:blip>
          <a:stretch>
            <a:fillRect/>
          </a:stretch>
        </p:blipFill>
        <p:spPr>
          <a:xfrm>
            <a:off x="1433675" y="3437375"/>
            <a:ext cx="517100" cy="517100"/>
          </a:xfrm>
          <a:prstGeom prst="rect">
            <a:avLst/>
          </a:prstGeom>
          <a:noFill/>
          <a:ln>
            <a:noFill/>
          </a:ln>
        </p:spPr>
      </p:pic>
      <p:pic>
        <p:nvPicPr>
          <p:cNvPr descr="safari_512x512.png" id="315" name="Google Shape;315;p24"/>
          <p:cNvPicPr preferRelativeResize="0"/>
          <p:nvPr/>
        </p:nvPicPr>
        <p:blipFill>
          <a:blip r:embed="rId5">
            <a:alphaModFix/>
          </a:blip>
          <a:stretch>
            <a:fillRect/>
          </a:stretch>
        </p:blipFill>
        <p:spPr>
          <a:xfrm>
            <a:off x="1950775" y="3391700"/>
            <a:ext cx="608451" cy="608451"/>
          </a:xfrm>
          <a:prstGeom prst="rect">
            <a:avLst/>
          </a:prstGeom>
          <a:noFill/>
          <a:ln>
            <a:noFill/>
          </a:ln>
        </p:spPr>
      </p:pic>
      <p:pic>
        <p:nvPicPr>
          <p:cNvPr descr="opera.png" id="316" name="Google Shape;316;p24"/>
          <p:cNvPicPr preferRelativeResize="0"/>
          <p:nvPr/>
        </p:nvPicPr>
        <p:blipFill>
          <a:blip r:embed="rId6">
            <a:alphaModFix/>
          </a:blip>
          <a:stretch>
            <a:fillRect/>
          </a:stretch>
        </p:blipFill>
        <p:spPr>
          <a:xfrm>
            <a:off x="2559230" y="3412363"/>
            <a:ext cx="517100" cy="567113"/>
          </a:xfrm>
          <a:prstGeom prst="rect">
            <a:avLst/>
          </a:prstGeom>
          <a:noFill/>
          <a:ln>
            <a:noFill/>
          </a:ln>
        </p:spPr>
      </p:pic>
      <p:pic>
        <p:nvPicPr>
          <p:cNvPr descr="1375966995.png" id="317" name="Google Shape;317;p24"/>
          <p:cNvPicPr preferRelativeResize="0"/>
          <p:nvPr/>
        </p:nvPicPr>
        <p:blipFill>
          <a:blip r:embed="rId7">
            <a:alphaModFix/>
          </a:blip>
          <a:stretch>
            <a:fillRect/>
          </a:stretch>
        </p:blipFill>
        <p:spPr>
          <a:xfrm>
            <a:off x="7394075" y="2180498"/>
            <a:ext cx="880802" cy="1221216"/>
          </a:xfrm>
          <a:prstGeom prst="rect">
            <a:avLst/>
          </a:prstGeom>
          <a:noFill/>
          <a:ln>
            <a:noFill/>
          </a:ln>
        </p:spPr>
      </p:pic>
      <p:sp>
        <p:nvSpPr>
          <p:cNvPr id="318" name="Google Shape;318;p24"/>
          <p:cNvSpPr/>
          <p:nvPr/>
        </p:nvSpPr>
        <p:spPr>
          <a:xfrm>
            <a:off x="1019800" y="1672900"/>
            <a:ext cx="1953300" cy="507600"/>
          </a:xfrm>
          <a:prstGeom prst="roundRect">
            <a:avLst>
              <a:gd fmla="val 16667" name="adj"/>
            </a:avLst>
          </a:prstGeom>
          <a:noFill/>
          <a:ln cap="flat" cmpd="sng" w="9525">
            <a:solidFill>
              <a:srgbClr val="00DB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DBC6"/>
                </a:solidFill>
                <a:latin typeface="Roboto"/>
                <a:ea typeface="Roboto"/>
                <a:cs typeface="Roboto"/>
                <a:sym typeface="Roboto"/>
              </a:rPr>
              <a:t>Presentation Logic</a:t>
            </a:r>
            <a:endParaRPr>
              <a:solidFill>
                <a:srgbClr val="00DBC6"/>
              </a:solidFill>
              <a:latin typeface="Roboto"/>
              <a:ea typeface="Roboto"/>
              <a:cs typeface="Roboto"/>
              <a:sym typeface="Roboto"/>
            </a:endParaRPr>
          </a:p>
        </p:txBody>
      </p:sp>
      <p:sp>
        <p:nvSpPr>
          <p:cNvPr id="319" name="Google Shape;319;p24"/>
          <p:cNvSpPr/>
          <p:nvPr/>
        </p:nvSpPr>
        <p:spPr>
          <a:xfrm>
            <a:off x="1019800" y="2459925"/>
            <a:ext cx="1953300" cy="507600"/>
          </a:xfrm>
          <a:prstGeom prst="roundRect">
            <a:avLst>
              <a:gd fmla="val 16667" name="adj"/>
            </a:avLst>
          </a:prstGeom>
          <a:noFill/>
          <a:ln cap="flat" cmpd="sng" w="9525">
            <a:solidFill>
              <a:srgbClr val="00DB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DBC6"/>
                </a:solidFill>
                <a:latin typeface="Roboto"/>
                <a:ea typeface="Roboto"/>
                <a:cs typeface="Roboto"/>
                <a:sym typeface="Roboto"/>
              </a:rPr>
              <a:t>Business</a:t>
            </a:r>
            <a:r>
              <a:rPr lang="en">
                <a:solidFill>
                  <a:srgbClr val="00DBC6"/>
                </a:solidFill>
                <a:latin typeface="Roboto"/>
                <a:ea typeface="Roboto"/>
                <a:cs typeface="Roboto"/>
                <a:sym typeface="Roboto"/>
              </a:rPr>
              <a:t> Logic</a:t>
            </a:r>
            <a:endParaRPr>
              <a:solidFill>
                <a:srgbClr val="00DBC6"/>
              </a:solidFill>
              <a:latin typeface="Roboto"/>
              <a:ea typeface="Roboto"/>
              <a:cs typeface="Roboto"/>
              <a:sym typeface="Roboto"/>
            </a:endParaRPr>
          </a:p>
        </p:txBody>
      </p:sp>
      <p:cxnSp>
        <p:nvCxnSpPr>
          <p:cNvPr id="320" name="Google Shape;320;p24"/>
          <p:cNvCxnSpPr/>
          <p:nvPr/>
        </p:nvCxnSpPr>
        <p:spPr>
          <a:xfrm>
            <a:off x="1599050" y="2192650"/>
            <a:ext cx="0" cy="277800"/>
          </a:xfrm>
          <a:prstGeom prst="straightConnector1">
            <a:avLst/>
          </a:prstGeom>
          <a:noFill/>
          <a:ln cap="flat" cmpd="sng" w="9525">
            <a:solidFill>
              <a:srgbClr val="00DBC6"/>
            </a:solidFill>
            <a:prstDash val="solid"/>
            <a:round/>
            <a:headEnd len="med" w="med" type="none"/>
            <a:tailEnd len="med" w="med" type="triangle"/>
          </a:ln>
        </p:spPr>
      </p:cxnSp>
      <p:cxnSp>
        <p:nvCxnSpPr>
          <p:cNvPr id="321" name="Google Shape;321;p24"/>
          <p:cNvCxnSpPr/>
          <p:nvPr/>
        </p:nvCxnSpPr>
        <p:spPr>
          <a:xfrm flipH="1" rot="10800000">
            <a:off x="2355475" y="2182975"/>
            <a:ext cx="9600" cy="268200"/>
          </a:xfrm>
          <a:prstGeom prst="straightConnector1">
            <a:avLst/>
          </a:prstGeom>
          <a:noFill/>
          <a:ln cap="flat" cmpd="sng" w="9525">
            <a:solidFill>
              <a:srgbClr val="00DBC6"/>
            </a:solidFill>
            <a:prstDash val="solid"/>
            <a:round/>
            <a:headEnd len="med" w="med" type="none"/>
            <a:tailEnd len="med" w="med" type="triangle"/>
          </a:ln>
        </p:spPr>
      </p:cxnSp>
      <p:sp>
        <p:nvSpPr>
          <p:cNvPr id="322" name="Google Shape;322;p24"/>
          <p:cNvSpPr txBox="1"/>
          <p:nvPr/>
        </p:nvSpPr>
        <p:spPr>
          <a:xfrm>
            <a:off x="722950" y="3015700"/>
            <a:ext cx="2547000" cy="37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00DBC6"/>
                </a:solidFill>
                <a:latin typeface="Roboto"/>
                <a:ea typeface="Roboto"/>
                <a:cs typeface="Roboto"/>
                <a:sym typeface="Roboto"/>
              </a:rPr>
              <a:t>HTML, CSS, JS, Web Storage, ...</a:t>
            </a:r>
            <a:r>
              <a:rPr lang="en" sz="1100">
                <a:solidFill>
                  <a:schemeClr val="accent2"/>
                </a:solidFill>
                <a:latin typeface="Roboto"/>
                <a:ea typeface="Roboto"/>
                <a:cs typeface="Roboto"/>
                <a:sym typeface="Roboto"/>
              </a:rPr>
              <a:t> </a:t>
            </a:r>
            <a:endParaRPr sz="1100">
              <a:solidFill>
                <a:schemeClr val="accent2"/>
              </a:solidFill>
              <a:latin typeface="Roboto"/>
              <a:ea typeface="Roboto"/>
              <a:cs typeface="Roboto"/>
              <a:sym typeface="Roboto"/>
            </a:endParaRPr>
          </a:p>
        </p:txBody>
      </p:sp>
      <p:sp>
        <p:nvSpPr>
          <p:cNvPr id="323" name="Google Shape;323;p24"/>
          <p:cNvSpPr/>
          <p:nvPr/>
        </p:nvSpPr>
        <p:spPr>
          <a:xfrm>
            <a:off x="5214650" y="1913300"/>
            <a:ext cx="1822800" cy="1755600"/>
          </a:xfrm>
          <a:prstGeom prst="roundRect">
            <a:avLst>
              <a:gd fmla="val 16667" name="adj"/>
            </a:avLst>
          </a:prstGeom>
          <a:noFill/>
          <a:ln cap="flat" cmpd="sng" w="9525">
            <a:solidFill>
              <a:srgbClr val="00DB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DBC6"/>
                </a:solidFill>
                <a:latin typeface="Roboto"/>
                <a:ea typeface="Roboto"/>
                <a:cs typeface="Roboto"/>
                <a:sym typeface="Roboto"/>
              </a:rPr>
              <a:t>Data Access</a:t>
            </a:r>
            <a:r>
              <a:rPr lang="en">
                <a:solidFill>
                  <a:srgbClr val="00DBC6"/>
                </a:solidFill>
                <a:latin typeface="Roboto"/>
                <a:ea typeface="Roboto"/>
                <a:cs typeface="Roboto"/>
                <a:sym typeface="Roboto"/>
              </a:rPr>
              <a:t> Logic</a:t>
            </a:r>
            <a:endParaRPr>
              <a:solidFill>
                <a:srgbClr val="00DBC6"/>
              </a:solidFill>
              <a:latin typeface="Roboto"/>
              <a:ea typeface="Roboto"/>
              <a:cs typeface="Roboto"/>
              <a:sym typeface="Roboto"/>
            </a:endParaRPr>
          </a:p>
          <a:p>
            <a:pPr indent="0" lvl="0" marL="0" rtl="0" algn="ctr">
              <a:spcBef>
                <a:spcPts val="0"/>
              </a:spcBef>
              <a:spcAft>
                <a:spcPts val="0"/>
              </a:spcAft>
              <a:buNone/>
            </a:pPr>
            <a:r>
              <a:t/>
            </a:r>
            <a:endParaRPr>
              <a:solidFill>
                <a:srgbClr val="00DBC6"/>
              </a:solidFill>
              <a:latin typeface="Roboto"/>
              <a:ea typeface="Roboto"/>
              <a:cs typeface="Roboto"/>
              <a:sym typeface="Roboto"/>
            </a:endParaRPr>
          </a:p>
          <a:p>
            <a:pPr indent="0" lvl="0" marL="0" rtl="0" algn="ctr">
              <a:spcBef>
                <a:spcPts val="0"/>
              </a:spcBef>
              <a:spcAft>
                <a:spcPts val="0"/>
              </a:spcAft>
              <a:buNone/>
            </a:pPr>
            <a:r>
              <a:rPr lang="en">
                <a:solidFill>
                  <a:srgbClr val="00DBC6"/>
                </a:solidFill>
                <a:latin typeface="Roboto"/>
                <a:ea typeface="Roboto"/>
                <a:cs typeface="Roboto"/>
                <a:sym typeface="Roboto"/>
              </a:rPr>
              <a:t>APIs</a:t>
            </a:r>
            <a:endParaRPr>
              <a:solidFill>
                <a:srgbClr val="00DBC6"/>
              </a:solidFill>
              <a:latin typeface="Roboto"/>
              <a:ea typeface="Roboto"/>
              <a:cs typeface="Roboto"/>
              <a:sym typeface="Roboto"/>
            </a:endParaRPr>
          </a:p>
          <a:p>
            <a:pPr indent="0" lvl="0" marL="0" rtl="0" algn="ctr">
              <a:spcBef>
                <a:spcPts val="0"/>
              </a:spcBef>
              <a:spcAft>
                <a:spcPts val="0"/>
              </a:spcAft>
              <a:buNone/>
            </a:pPr>
            <a:r>
              <a:t/>
            </a:r>
            <a:endParaRPr>
              <a:solidFill>
                <a:srgbClr val="00DBC6"/>
              </a:solidFill>
              <a:latin typeface="Roboto"/>
              <a:ea typeface="Roboto"/>
              <a:cs typeface="Roboto"/>
              <a:sym typeface="Roboto"/>
            </a:endParaRPr>
          </a:p>
          <a:p>
            <a:pPr indent="0" lvl="0" marL="0" rtl="0" algn="ctr">
              <a:spcBef>
                <a:spcPts val="0"/>
              </a:spcBef>
              <a:spcAft>
                <a:spcPts val="0"/>
              </a:spcAft>
              <a:buNone/>
            </a:pPr>
            <a:r>
              <a:rPr lang="en">
                <a:solidFill>
                  <a:srgbClr val="00DBC6"/>
                </a:solidFill>
                <a:latin typeface="Roboto"/>
                <a:ea typeface="Roboto"/>
                <a:cs typeface="Roboto"/>
                <a:sym typeface="Roboto"/>
              </a:rPr>
              <a:t>Services</a:t>
            </a:r>
            <a:endParaRPr>
              <a:solidFill>
                <a:srgbClr val="00DBC6"/>
              </a:solidFill>
              <a:latin typeface="Roboto"/>
              <a:ea typeface="Roboto"/>
              <a:cs typeface="Roboto"/>
              <a:sym typeface="Roboto"/>
            </a:endParaRPr>
          </a:p>
        </p:txBody>
      </p:sp>
      <p:cxnSp>
        <p:nvCxnSpPr>
          <p:cNvPr id="324" name="Google Shape;324;p24"/>
          <p:cNvCxnSpPr/>
          <p:nvPr/>
        </p:nvCxnSpPr>
        <p:spPr>
          <a:xfrm flipH="1" rot="10800000">
            <a:off x="7037400" y="2967525"/>
            <a:ext cx="411900" cy="5700"/>
          </a:xfrm>
          <a:prstGeom prst="straightConnector1">
            <a:avLst/>
          </a:prstGeom>
          <a:noFill/>
          <a:ln cap="flat" cmpd="sng" w="9525">
            <a:solidFill>
              <a:srgbClr val="00DBC6"/>
            </a:solidFill>
            <a:prstDash val="solid"/>
            <a:round/>
            <a:headEnd len="med" w="med" type="none"/>
            <a:tailEnd len="med" w="med" type="triangle"/>
          </a:ln>
        </p:spPr>
      </p:cxnSp>
      <p:sp>
        <p:nvSpPr>
          <p:cNvPr id="325" name="Google Shape;325;p24"/>
          <p:cNvSpPr txBox="1"/>
          <p:nvPr/>
        </p:nvSpPr>
        <p:spPr>
          <a:xfrm>
            <a:off x="3331350" y="1824825"/>
            <a:ext cx="1694700" cy="3735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a:solidFill>
                  <a:srgbClr val="EE2214"/>
                </a:solidFill>
                <a:latin typeface="Abel"/>
                <a:ea typeface="Abel"/>
                <a:cs typeface="Abel"/>
                <a:sym typeface="Abel"/>
              </a:rPr>
              <a:t>Sending</a:t>
            </a:r>
            <a:endParaRPr>
              <a:solidFill>
                <a:srgbClr val="EE2214"/>
              </a:solidFill>
              <a:latin typeface="Abel"/>
              <a:ea typeface="Abel"/>
              <a:cs typeface="Abel"/>
              <a:sym typeface="Abel"/>
            </a:endParaRPr>
          </a:p>
          <a:p>
            <a:pPr indent="0" lvl="0" marL="0" rtl="0" algn="ctr">
              <a:lnSpc>
                <a:spcPct val="150000"/>
              </a:lnSpc>
              <a:spcBef>
                <a:spcPts val="0"/>
              </a:spcBef>
              <a:spcAft>
                <a:spcPts val="0"/>
              </a:spcAft>
              <a:buNone/>
            </a:pPr>
            <a:r>
              <a:rPr lang="en">
                <a:solidFill>
                  <a:srgbClr val="EE2214"/>
                </a:solidFill>
                <a:latin typeface="Abel"/>
                <a:ea typeface="Abel"/>
                <a:cs typeface="Abel"/>
                <a:sym typeface="Abel"/>
              </a:rPr>
              <a:t>requests</a:t>
            </a:r>
            <a:endParaRPr>
              <a:solidFill>
                <a:srgbClr val="EE2214"/>
              </a:solidFill>
              <a:latin typeface="Abel"/>
              <a:ea typeface="Abel"/>
              <a:cs typeface="Abel"/>
              <a:sym typeface="Abel"/>
            </a:endParaRPr>
          </a:p>
        </p:txBody>
      </p:sp>
      <p:sp>
        <p:nvSpPr>
          <p:cNvPr id="326" name="Google Shape;326;p24"/>
          <p:cNvSpPr txBox="1"/>
          <p:nvPr/>
        </p:nvSpPr>
        <p:spPr>
          <a:xfrm>
            <a:off x="3421275" y="2901300"/>
            <a:ext cx="1694700" cy="3735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a:solidFill>
                  <a:srgbClr val="EE2214"/>
                </a:solidFill>
                <a:latin typeface="Abel"/>
                <a:ea typeface="Abel"/>
                <a:cs typeface="Abel"/>
                <a:sym typeface="Abel"/>
              </a:rPr>
              <a:t>Sending</a:t>
            </a:r>
            <a:endParaRPr>
              <a:solidFill>
                <a:srgbClr val="EE2214"/>
              </a:solidFill>
              <a:latin typeface="Abel"/>
              <a:ea typeface="Abel"/>
              <a:cs typeface="Abel"/>
              <a:sym typeface="Abel"/>
            </a:endParaRPr>
          </a:p>
          <a:p>
            <a:pPr indent="0" lvl="0" marL="0" rtl="0" algn="ctr">
              <a:lnSpc>
                <a:spcPct val="150000"/>
              </a:lnSpc>
              <a:spcBef>
                <a:spcPts val="0"/>
              </a:spcBef>
              <a:spcAft>
                <a:spcPts val="0"/>
              </a:spcAft>
              <a:buNone/>
            </a:pPr>
            <a:r>
              <a:rPr lang="en">
                <a:solidFill>
                  <a:srgbClr val="EE2214"/>
                </a:solidFill>
                <a:latin typeface="Abel"/>
                <a:ea typeface="Abel"/>
                <a:cs typeface="Abel"/>
                <a:sym typeface="Abel"/>
              </a:rPr>
              <a:t>responses</a:t>
            </a:r>
            <a:endParaRPr>
              <a:solidFill>
                <a:srgbClr val="EE2214"/>
              </a:solidFill>
              <a:latin typeface="Abel"/>
              <a:ea typeface="Abel"/>
              <a:cs typeface="Abel"/>
              <a:sym typeface="Abe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330" name="Shape 330"/>
        <p:cNvGrpSpPr/>
        <p:nvPr/>
      </p:nvGrpSpPr>
      <p:grpSpPr>
        <a:xfrm>
          <a:off x="0" y="0"/>
          <a:ext cx="0" cy="0"/>
          <a:chOff x="0" y="0"/>
          <a:chExt cx="0" cy="0"/>
        </a:xfrm>
      </p:grpSpPr>
      <p:sp>
        <p:nvSpPr>
          <p:cNvPr id="331" name="Google Shape;331;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Characteristics | </a:t>
            </a:r>
            <a:r>
              <a:rPr i="1" lang="en" sz="2400">
                <a:latin typeface="Roboto"/>
                <a:ea typeface="Roboto"/>
                <a:cs typeface="Roboto"/>
                <a:sym typeface="Roboto"/>
              </a:rPr>
              <a:t>2 - tier Architecture</a:t>
            </a:r>
            <a:endParaRPr i="1" sz="2400">
              <a:latin typeface="Roboto"/>
              <a:ea typeface="Roboto"/>
              <a:cs typeface="Roboto"/>
              <a:sym typeface="Roboto"/>
            </a:endParaRPr>
          </a:p>
        </p:txBody>
      </p:sp>
      <p:sp>
        <p:nvSpPr>
          <p:cNvPr id="332" name="Google Shape;332;p25"/>
          <p:cNvSpPr txBox="1"/>
          <p:nvPr/>
        </p:nvSpPr>
        <p:spPr>
          <a:xfrm>
            <a:off x="682300" y="1274175"/>
            <a:ext cx="7557900" cy="3332700"/>
          </a:xfrm>
          <a:prstGeom prst="rect">
            <a:avLst/>
          </a:prstGeom>
          <a:noFill/>
          <a:ln>
            <a:noFill/>
          </a:ln>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Clr>
                <a:schemeClr val="dk2"/>
              </a:buClr>
              <a:buSzPts val="2400"/>
              <a:buFont typeface="Roboto"/>
              <a:buChar char="●"/>
            </a:pPr>
            <a:r>
              <a:rPr lang="en" sz="2400">
                <a:solidFill>
                  <a:schemeClr val="dk2"/>
                </a:solidFill>
                <a:latin typeface="Roboto"/>
                <a:ea typeface="Roboto"/>
                <a:cs typeface="Roboto"/>
                <a:sym typeface="Roboto"/>
              </a:rPr>
              <a:t>Database runs on Server</a:t>
            </a:r>
            <a:endParaRPr sz="2400">
              <a:solidFill>
                <a:schemeClr val="dk2"/>
              </a:solidFill>
              <a:latin typeface="Roboto"/>
              <a:ea typeface="Roboto"/>
              <a:cs typeface="Roboto"/>
              <a:sym typeface="Roboto"/>
            </a:endParaRPr>
          </a:p>
          <a:p>
            <a:pPr indent="-342900" lvl="1" marL="914400" rtl="0" algn="l">
              <a:lnSpc>
                <a:spcPct val="150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Separated from client</a:t>
            </a:r>
            <a:endParaRPr sz="1800">
              <a:solidFill>
                <a:schemeClr val="dk2"/>
              </a:solidFill>
              <a:latin typeface="Roboto"/>
              <a:ea typeface="Roboto"/>
              <a:cs typeface="Roboto"/>
              <a:sym typeface="Roboto"/>
            </a:endParaRPr>
          </a:p>
          <a:p>
            <a:pPr indent="-342900" lvl="1" marL="914400" rtl="0" algn="l">
              <a:lnSpc>
                <a:spcPct val="150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Easy to switch to a different database</a:t>
            </a:r>
            <a:endParaRPr sz="1800">
              <a:solidFill>
                <a:schemeClr val="dk2"/>
              </a:solidFill>
              <a:latin typeface="Roboto"/>
              <a:ea typeface="Roboto"/>
              <a:cs typeface="Roboto"/>
              <a:sym typeface="Roboto"/>
            </a:endParaRPr>
          </a:p>
          <a:p>
            <a:pPr indent="-381000" lvl="0" marL="457200" rtl="0" algn="l">
              <a:lnSpc>
                <a:spcPct val="150000"/>
              </a:lnSpc>
              <a:spcBef>
                <a:spcPts val="1000"/>
              </a:spcBef>
              <a:spcAft>
                <a:spcPts val="0"/>
              </a:spcAft>
              <a:buClr>
                <a:schemeClr val="dk2"/>
              </a:buClr>
              <a:buSzPts val="2400"/>
              <a:buFont typeface="Roboto"/>
              <a:buChar char="●"/>
            </a:pPr>
            <a:r>
              <a:rPr lang="en" sz="2400">
                <a:solidFill>
                  <a:schemeClr val="dk2"/>
                </a:solidFill>
                <a:latin typeface="Roboto"/>
                <a:ea typeface="Roboto"/>
                <a:cs typeface="Roboto"/>
                <a:sym typeface="Roboto"/>
              </a:rPr>
              <a:t>Presentation and logic layers still tightly connected</a:t>
            </a:r>
            <a:endParaRPr sz="2400">
              <a:solidFill>
                <a:schemeClr val="dk2"/>
              </a:solidFill>
              <a:latin typeface="Roboto"/>
              <a:ea typeface="Roboto"/>
              <a:cs typeface="Roboto"/>
              <a:sym typeface="Roboto"/>
            </a:endParaRPr>
          </a:p>
          <a:p>
            <a:pPr indent="-342900" lvl="1" marL="914400" rtl="0" algn="l">
              <a:lnSpc>
                <a:spcPct val="150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Heavy load on server</a:t>
            </a:r>
            <a:endParaRPr sz="1800">
              <a:solidFill>
                <a:schemeClr val="dk2"/>
              </a:solidFill>
              <a:latin typeface="Roboto"/>
              <a:ea typeface="Roboto"/>
              <a:cs typeface="Roboto"/>
              <a:sym typeface="Roboto"/>
            </a:endParaRPr>
          </a:p>
          <a:p>
            <a:pPr indent="-342900" lvl="1" marL="914400" rtl="0" algn="l">
              <a:lnSpc>
                <a:spcPct val="150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Potential congestion on network (if too many users)</a:t>
            </a:r>
            <a:endParaRPr sz="1800">
              <a:solidFill>
                <a:schemeClr val="dk2"/>
              </a:solidFill>
              <a:latin typeface="Roboto"/>
              <a:ea typeface="Roboto"/>
              <a:cs typeface="Roboto"/>
              <a:sym typeface="Roboto"/>
            </a:endParaRPr>
          </a:p>
          <a:p>
            <a:pPr indent="-342900" lvl="1" marL="914400" rtl="0" algn="l">
              <a:lnSpc>
                <a:spcPct val="150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Presentation still tied to business logic</a:t>
            </a:r>
            <a:endParaRPr sz="1800">
              <a:solidFill>
                <a:schemeClr val="dk2"/>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336" name="Shape 336"/>
        <p:cNvGrpSpPr/>
        <p:nvPr/>
      </p:nvGrpSpPr>
      <p:grpSpPr>
        <a:xfrm>
          <a:off x="0" y="0"/>
          <a:ext cx="0" cy="0"/>
          <a:chOff x="0" y="0"/>
          <a:chExt cx="0" cy="0"/>
        </a:xfrm>
      </p:grpSpPr>
      <p:sp>
        <p:nvSpPr>
          <p:cNvPr id="337" name="Google Shape;337;p26"/>
          <p:cNvSpPr/>
          <p:nvPr/>
        </p:nvSpPr>
        <p:spPr>
          <a:xfrm>
            <a:off x="6982750" y="1519750"/>
            <a:ext cx="1493700" cy="2537400"/>
          </a:xfrm>
          <a:prstGeom prst="rect">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Client - Server Model | </a:t>
            </a:r>
            <a:r>
              <a:rPr i="1" lang="en" sz="2400">
                <a:latin typeface="Roboto"/>
                <a:ea typeface="Roboto"/>
                <a:cs typeface="Roboto"/>
                <a:sym typeface="Roboto"/>
              </a:rPr>
              <a:t>3 - tier Architecture</a:t>
            </a:r>
            <a:endParaRPr i="1" sz="2400">
              <a:latin typeface="Roboto"/>
              <a:ea typeface="Roboto"/>
              <a:cs typeface="Roboto"/>
              <a:sym typeface="Roboto"/>
            </a:endParaRPr>
          </a:p>
        </p:txBody>
      </p:sp>
      <p:sp>
        <p:nvSpPr>
          <p:cNvPr id="339" name="Google Shape;339;p26"/>
          <p:cNvSpPr/>
          <p:nvPr/>
        </p:nvSpPr>
        <p:spPr>
          <a:xfrm>
            <a:off x="2848200" y="1519750"/>
            <a:ext cx="3447600" cy="2537400"/>
          </a:xfrm>
          <a:prstGeom prst="rect">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0" name="Google Shape;340;p26"/>
          <p:cNvCxnSpPr/>
          <p:nvPr/>
        </p:nvCxnSpPr>
        <p:spPr>
          <a:xfrm rot="10800000">
            <a:off x="4366038" y="2395575"/>
            <a:ext cx="411900" cy="5700"/>
          </a:xfrm>
          <a:prstGeom prst="straightConnector1">
            <a:avLst/>
          </a:prstGeom>
          <a:noFill/>
          <a:ln cap="flat" cmpd="sng" w="9525">
            <a:solidFill>
              <a:srgbClr val="00DBC6"/>
            </a:solidFill>
            <a:prstDash val="solid"/>
            <a:round/>
            <a:headEnd len="med" w="med" type="none"/>
            <a:tailEnd len="med" w="med" type="triangle"/>
          </a:ln>
        </p:spPr>
      </p:cxnSp>
      <p:sp>
        <p:nvSpPr>
          <p:cNvPr id="341" name="Google Shape;341;p26"/>
          <p:cNvSpPr/>
          <p:nvPr/>
        </p:nvSpPr>
        <p:spPr>
          <a:xfrm>
            <a:off x="667550" y="1519750"/>
            <a:ext cx="1493700" cy="2537400"/>
          </a:xfrm>
          <a:prstGeom prst="rect">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6"/>
          <p:cNvSpPr txBox="1"/>
          <p:nvPr/>
        </p:nvSpPr>
        <p:spPr>
          <a:xfrm>
            <a:off x="974000" y="4099563"/>
            <a:ext cx="880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latin typeface="Roboto"/>
                <a:ea typeface="Roboto"/>
                <a:cs typeface="Roboto"/>
                <a:sym typeface="Roboto"/>
              </a:rPr>
              <a:t>CLIENT</a:t>
            </a:r>
            <a:endParaRPr b="1">
              <a:solidFill>
                <a:schemeClr val="dk2"/>
              </a:solidFill>
              <a:latin typeface="Roboto"/>
              <a:ea typeface="Roboto"/>
              <a:cs typeface="Roboto"/>
              <a:sym typeface="Roboto"/>
            </a:endParaRPr>
          </a:p>
        </p:txBody>
      </p:sp>
      <p:sp>
        <p:nvSpPr>
          <p:cNvPr id="343" name="Google Shape;343;p26"/>
          <p:cNvSpPr txBox="1"/>
          <p:nvPr/>
        </p:nvSpPr>
        <p:spPr>
          <a:xfrm>
            <a:off x="3413400" y="4099575"/>
            <a:ext cx="2317200" cy="37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Roboto"/>
                <a:ea typeface="Roboto"/>
                <a:cs typeface="Roboto"/>
                <a:sym typeface="Roboto"/>
              </a:rPr>
              <a:t>Application </a:t>
            </a:r>
            <a:r>
              <a:rPr b="1" lang="en">
                <a:solidFill>
                  <a:schemeClr val="dk2"/>
                </a:solidFill>
                <a:latin typeface="Roboto"/>
                <a:ea typeface="Roboto"/>
                <a:cs typeface="Roboto"/>
                <a:sym typeface="Roboto"/>
              </a:rPr>
              <a:t>SERVER</a:t>
            </a:r>
            <a:endParaRPr b="1">
              <a:solidFill>
                <a:schemeClr val="dk2"/>
              </a:solidFill>
              <a:latin typeface="Roboto"/>
              <a:ea typeface="Roboto"/>
              <a:cs typeface="Roboto"/>
              <a:sym typeface="Roboto"/>
            </a:endParaRPr>
          </a:p>
        </p:txBody>
      </p:sp>
      <p:cxnSp>
        <p:nvCxnSpPr>
          <p:cNvPr id="344" name="Google Shape;344;p26"/>
          <p:cNvCxnSpPr/>
          <p:nvPr/>
        </p:nvCxnSpPr>
        <p:spPr>
          <a:xfrm flipH="1">
            <a:off x="2161250" y="2788000"/>
            <a:ext cx="679800" cy="900"/>
          </a:xfrm>
          <a:prstGeom prst="straightConnector1">
            <a:avLst/>
          </a:prstGeom>
          <a:noFill/>
          <a:ln cap="flat" cmpd="sng" w="28575">
            <a:solidFill>
              <a:schemeClr val="lt2"/>
            </a:solidFill>
            <a:prstDash val="solid"/>
            <a:round/>
            <a:headEnd len="med" w="med" type="none"/>
            <a:tailEnd len="med" w="med" type="triangle"/>
          </a:ln>
        </p:spPr>
      </p:cxnSp>
      <p:pic>
        <p:nvPicPr>
          <p:cNvPr descr="Google_Chrome_icon_(2011).png" id="345" name="Google Shape;345;p26"/>
          <p:cNvPicPr preferRelativeResize="0"/>
          <p:nvPr/>
        </p:nvPicPr>
        <p:blipFill>
          <a:blip r:embed="rId3">
            <a:alphaModFix/>
          </a:blip>
          <a:stretch>
            <a:fillRect/>
          </a:stretch>
        </p:blipFill>
        <p:spPr>
          <a:xfrm>
            <a:off x="835625" y="2728563"/>
            <a:ext cx="517100" cy="517100"/>
          </a:xfrm>
          <a:prstGeom prst="rect">
            <a:avLst/>
          </a:prstGeom>
          <a:noFill/>
          <a:ln>
            <a:noFill/>
          </a:ln>
        </p:spPr>
      </p:pic>
      <p:pic>
        <p:nvPicPr>
          <p:cNvPr descr="firefox-512.png" id="346" name="Google Shape;346;p26"/>
          <p:cNvPicPr preferRelativeResize="0"/>
          <p:nvPr/>
        </p:nvPicPr>
        <p:blipFill>
          <a:blip r:embed="rId4">
            <a:alphaModFix/>
          </a:blip>
          <a:stretch>
            <a:fillRect/>
          </a:stretch>
        </p:blipFill>
        <p:spPr>
          <a:xfrm>
            <a:off x="1430925" y="2728563"/>
            <a:ext cx="517100" cy="517100"/>
          </a:xfrm>
          <a:prstGeom prst="rect">
            <a:avLst/>
          </a:prstGeom>
          <a:noFill/>
          <a:ln>
            <a:noFill/>
          </a:ln>
        </p:spPr>
      </p:pic>
      <p:pic>
        <p:nvPicPr>
          <p:cNvPr descr="safari_512x512.png" id="347" name="Google Shape;347;p26"/>
          <p:cNvPicPr preferRelativeResize="0"/>
          <p:nvPr/>
        </p:nvPicPr>
        <p:blipFill>
          <a:blip r:embed="rId5">
            <a:alphaModFix/>
          </a:blip>
          <a:stretch>
            <a:fillRect/>
          </a:stretch>
        </p:blipFill>
        <p:spPr>
          <a:xfrm>
            <a:off x="789950" y="3332038"/>
            <a:ext cx="608451" cy="608451"/>
          </a:xfrm>
          <a:prstGeom prst="rect">
            <a:avLst/>
          </a:prstGeom>
          <a:noFill/>
          <a:ln>
            <a:noFill/>
          </a:ln>
        </p:spPr>
      </p:pic>
      <p:pic>
        <p:nvPicPr>
          <p:cNvPr descr="opera.png" id="348" name="Google Shape;348;p26"/>
          <p:cNvPicPr preferRelativeResize="0"/>
          <p:nvPr/>
        </p:nvPicPr>
        <p:blipFill>
          <a:blip r:embed="rId6">
            <a:alphaModFix/>
          </a:blip>
          <a:stretch>
            <a:fillRect/>
          </a:stretch>
        </p:blipFill>
        <p:spPr>
          <a:xfrm>
            <a:off x="1430930" y="3389050"/>
            <a:ext cx="517100" cy="567113"/>
          </a:xfrm>
          <a:prstGeom prst="rect">
            <a:avLst/>
          </a:prstGeom>
          <a:noFill/>
          <a:ln>
            <a:noFill/>
          </a:ln>
        </p:spPr>
      </p:pic>
      <p:pic>
        <p:nvPicPr>
          <p:cNvPr descr="1375966995.png" id="349" name="Google Shape;349;p26"/>
          <p:cNvPicPr preferRelativeResize="0"/>
          <p:nvPr/>
        </p:nvPicPr>
        <p:blipFill>
          <a:blip r:embed="rId7">
            <a:alphaModFix/>
          </a:blip>
          <a:stretch>
            <a:fillRect/>
          </a:stretch>
        </p:blipFill>
        <p:spPr>
          <a:xfrm>
            <a:off x="7289200" y="2079914"/>
            <a:ext cx="880802" cy="1417074"/>
          </a:xfrm>
          <a:prstGeom prst="rect">
            <a:avLst/>
          </a:prstGeom>
          <a:noFill/>
          <a:ln>
            <a:noFill/>
          </a:ln>
        </p:spPr>
      </p:pic>
      <p:sp>
        <p:nvSpPr>
          <p:cNvPr id="350" name="Google Shape;350;p26"/>
          <p:cNvSpPr/>
          <p:nvPr/>
        </p:nvSpPr>
        <p:spPr>
          <a:xfrm>
            <a:off x="787250" y="1663975"/>
            <a:ext cx="1297500" cy="507600"/>
          </a:xfrm>
          <a:prstGeom prst="roundRect">
            <a:avLst>
              <a:gd fmla="val 16667" name="adj"/>
            </a:avLst>
          </a:prstGeom>
          <a:noFill/>
          <a:ln cap="flat" cmpd="sng" w="9525">
            <a:solidFill>
              <a:srgbClr val="00DB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DBC6"/>
                </a:solidFill>
                <a:latin typeface="Roboto"/>
                <a:ea typeface="Roboto"/>
                <a:cs typeface="Roboto"/>
                <a:sym typeface="Roboto"/>
              </a:rPr>
              <a:t>Presentation Logic</a:t>
            </a:r>
            <a:endParaRPr>
              <a:solidFill>
                <a:srgbClr val="00DBC6"/>
              </a:solidFill>
              <a:latin typeface="Roboto"/>
              <a:ea typeface="Roboto"/>
              <a:cs typeface="Roboto"/>
              <a:sym typeface="Roboto"/>
            </a:endParaRPr>
          </a:p>
        </p:txBody>
      </p:sp>
      <p:sp>
        <p:nvSpPr>
          <p:cNvPr id="351" name="Google Shape;351;p26"/>
          <p:cNvSpPr txBox="1"/>
          <p:nvPr/>
        </p:nvSpPr>
        <p:spPr>
          <a:xfrm>
            <a:off x="710750" y="2211675"/>
            <a:ext cx="1450500" cy="37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00DBC6"/>
                </a:solidFill>
                <a:latin typeface="Roboto"/>
                <a:ea typeface="Roboto"/>
                <a:cs typeface="Roboto"/>
                <a:sym typeface="Roboto"/>
              </a:rPr>
              <a:t>HTML, CSS, JS, Web Storage, HTTP ...</a:t>
            </a:r>
            <a:r>
              <a:rPr lang="en" sz="1100">
                <a:solidFill>
                  <a:schemeClr val="accent2"/>
                </a:solidFill>
                <a:latin typeface="Roboto"/>
                <a:ea typeface="Roboto"/>
                <a:cs typeface="Roboto"/>
                <a:sym typeface="Roboto"/>
              </a:rPr>
              <a:t> </a:t>
            </a:r>
            <a:endParaRPr sz="1100">
              <a:solidFill>
                <a:schemeClr val="accent2"/>
              </a:solidFill>
              <a:latin typeface="Roboto"/>
              <a:ea typeface="Roboto"/>
              <a:cs typeface="Roboto"/>
              <a:sym typeface="Roboto"/>
            </a:endParaRPr>
          </a:p>
        </p:txBody>
      </p:sp>
      <p:sp>
        <p:nvSpPr>
          <p:cNvPr id="352" name="Google Shape;352;p26"/>
          <p:cNvSpPr txBox="1"/>
          <p:nvPr/>
        </p:nvSpPr>
        <p:spPr>
          <a:xfrm>
            <a:off x="2848200" y="3485875"/>
            <a:ext cx="1611000" cy="37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DBC6"/>
                </a:solidFill>
                <a:latin typeface="Roboto"/>
                <a:ea typeface="Roboto"/>
                <a:cs typeface="Roboto"/>
                <a:sym typeface="Roboto"/>
              </a:rPr>
              <a:t>Business Layer</a:t>
            </a:r>
            <a:endParaRPr>
              <a:solidFill>
                <a:schemeClr val="accent2"/>
              </a:solidFill>
              <a:latin typeface="Roboto"/>
              <a:ea typeface="Roboto"/>
              <a:cs typeface="Roboto"/>
              <a:sym typeface="Roboto"/>
            </a:endParaRPr>
          </a:p>
        </p:txBody>
      </p:sp>
      <p:cxnSp>
        <p:nvCxnSpPr>
          <p:cNvPr id="353" name="Google Shape;353;p26"/>
          <p:cNvCxnSpPr/>
          <p:nvPr/>
        </p:nvCxnSpPr>
        <p:spPr>
          <a:xfrm flipH="1" rot="10800000">
            <a:off x="4383800" y="2785600"/>
            <a:ext cx="411900" cy="5700"/>
          </a:xfrm>
          <a:prstGeom prst="straightConnector1">
            <a:avLst/>
          </a:prstGeom>
          <a:noFill/>
          <a:ln cap="flat" cmpd="sng" w="9525">
            <a:solidFill>
              <a:srgbClr val="00DBC6"/>
            </a:solidFill>
            <a:prstDash val="solid"/>
            <a:round/>
            <a:headEnd len="med" w="med" type="none"/>
            <a:tailEnd len="med" w="med" type="triangle"/>
          </a:ln>
        </p:spPr>
      </p:cxnSp>
      <p:cxnSp>
        <p:nvCxnSpPr>
          <p:cNvPr id="354" name="Google Shape;354;p26"/>
          <p:cNvCxnSpPr/>
          <p:nvPr/>
        </p:nvCxnSpPr>
        <p:spPr>
          <a:xfrm>
            <a:off x="2161250" y="2494700"/>
            <a:ext cx="679800" cy="900"/>
          </a:xfrm>
          <a:prstGeom prst="straightConnector1">
            <a:avLst/>
          </a:prstGeom>
          <a:noFill/>
          <a:ln cap="flat" cmpd="sng" w="28575">
            <a:solidFill>
              <a:schemeClr val="lt2"/>
            </a:solidFill>
            <a:prstDash val="solid"/>
            <a:round/>
            <a:headEnd len="med" w="med" type="none"/>
            <a:tailEnd len="med" w="med" type="triangle"/>
          </a:ln>
        </p:spPr>
      </p:cxnSp>
      <p:sp>
        <p:nvSpPr>
          <p:cNvPr id="355" name="Google Shape;355;p26"/>
          <p:cNvSpPr/>
          <p:nvPr/>
        </p:nvSpPr>
        <p:spPr>
          <a:xfrm>
            <a:off x="3086300" y="1727475"/>
            <a:ext cx="1297500" cy="1680000"/>
          </a:xfrm>
          <a:prstGeom prst="roundRect">
            <a:avLst>
              <a:gd fmla="val 16667" name="adj"/>
            </a:avLst>
          </a:prstGeom>
          <a:noFill/>
          <a:ln cap="flat" cmpd="sng" w="9525">
            <a:solidFill>
              <a:srgbClr val="00DB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DBC6"/>
                </a:solidFill>
                <a:latin typeface="Roboto"/>
                <a:ea typeface="Roboto"/>
                <a:cs typeface="Roboto"/>
                <a:sym typeface="Roboto"/>
              </a:rPr>
              <a:t>Business</a:t>
            </a:r>
            <a:r>
              <a:rPr lang="en">
                <a:solidFill>
                  <a:srgbClr val="00DBC6"/>
                </a:solidFill>
                <a:latin typeface="Roboto"/>
                <a:ea typeface="Roboto"/>
                <a:cs typeface="Roboto"/>
                <a:sym typeface="Roboto"/>
              </a:rPr>
              <a:t> Logic</a:t>
            </a:r>
            <a:endParaRPr>
              <a:solidFill>
                <a:srgbClr val="00DBC6"/>
              </a:solidFill>
              <a:latin typeface="Roboto"/>
              <a:ea typeface="Roboto"/>
              <a:cs typeface="Roboto"/>
              <a:sym typeface="Roboto"/>
            </a:endParaRPr>
          </a:p>
          <a:p>
            <a:pPr indent="0" lvl="0" marL="0" rtl="0" algn="ctr">
              <a:spcBef>
                <a:spcPts val="0"/>
              </a:spcBef>
              <a:spcAft>
                <a:spcPts val="0"/>
              </a:spcAft>
              <a:buNone/>
            </a:pPr>
            <a:r>
              <a:t/>
            </a:r>
            <a:endParaRPr>
              <a:solidFill>
                <a:srgbClr val="00DBC6"/>
              </a:solidFill>
              <a:latin typeface="Roboto"/>
              <a:ea typeface="Roboto"/>
              <a:cs typeface="Roboto"/>
              <a:sym typeface="Roboto"/>
            </a:endParaRPr>
          </a:p>
          <a:p>
            <a:pPr indent="0" lvl="0" marL="0" rtl="0" algn="ctr">
              <a:spcBef>
                <a:spcPts val="0"/>
              </a:spcBef>
              <a:spcAft>
                <a:spcPts val="0"/>
              </a:spcAft>
              <a:buNone/>
            </a:pPr>
            <a:r>
              <a:rPr lang="en">
                <a:solidFill>
                  <a:srgbClr val="00DBC6"/>
                </a:solidFill>
                <a:latin typeface="Roboto"/>
                <a:ea typeface="Roboto"/>
                <a:cs typeface="Roboto"/>
                <a:sym typeface="Roboto"/>
              </a:rPr>
              <a:t>APIs</a:t>
            </a:r>
            <a:endParaRPr>
              <a:solidFill>
                <a:srgbClr val="00DBC6"/>
              </a:solidFill>
              <a:latin typeface="Roboto"/>
              <a:ea typeface="Roboto"/>
              <a:cs typeface="Roboto"/>
              <a:sym typeface="Roboto"/>
            </a:endParaRPr>
          </a:p>
          <a:p>
            <a:pPr indent="0" lvl="0" marL="0" rtl="0" algn="ctr">
              <a:spcBef>
                <a:spcPts val="0"/>
              </a:spcBef>
              <a:spcAft>
                <a:spcPts val="0"/>
              </a:spcAft>
              <a:buNone/>
            </a:pPr>
            <a:r>
              <a:t/>
            </a:r>
            <a:endParaRPr>
              <a:solidFill>
                <a:srgbClr val="00DBC6"/>
              </a:solidFill>
              <a:latin typeface="Roboto"/>
              <a:ea typeface="Roboto"/>
              <a:cs typeface="Roboto"/>
              <a:sym typeface="Roboto"/>
            </a:endParaRPr>
          </a:p>
          <a:p>
            <a:pPr indent="0" lvl="0" marL="0" rtl="0" algn="ctr">
              <a:spcBef>
                <a:spcPts val="0"/>
              </a:spcBef>
              <a:spcAft>
                <a:spcPts val="0"/>
              </a:spcAft>
              <a:buNone/>
            </a:pPr>
            <a:r>
              <a:rPr lang="en">
                <a:solidFill>
                  <a:srgbClr val="00DBC6"/>
                </a:solidFill>
                <a:latin typeface="Roboto"/>
                <a:ea typeface="Roboto"/>
                <a:cs typeface="Roboto"/>
                <a:sym typeface="Roboto"/>
              </a:rPr>
              <a:t>Services</a:t>
            </a:r>
            <a:endParaRPr>
              <a:solidFill>
                <a:srgbClr val="00DBC6"/>
              </a:solidFill>
              <a:latin typeface="Roboto"/>
              <a:ea typeface="Roboto"/>
              <a:cs typeface="Roboto"/>
              <a:sym typeface="Roboto"/>
            </a:endParaRPr>
          </a:p>
        </p:txBody>
      </p:sp>
      <p:sp>
        <p:nvSpPr>
          <p:cNvPr id="356" name="Google Shape;356;p26"/>
          <p:cNvSpPr/>
          <p:nvPr/>
        </p:nvSpPr>
        <p:spPr>
          <a:xfrm>
            <a:off x="4795700" y="1727463"/>
            <a:ext cx="1297500" cy="1680000"/>
          </a:xfrm>
          <a:prstGeom prst="roundRect">
            <a:avLst>
              <a:gd fmla="val 16667" name="adj"/>
            </a:avLst>
          </a:prstGeom>
          <a:noFill/>
          <a:ln cap="flat" cmpd="sng" w="9525">
            <a:solidFill>
              <a:srgbClr val="00DB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DBC6"/>
                </a:solidFill>
                <a:latin typeface="Roboto"/>
                <a:ea typeface="Roboto"/>
                <a:cs typeface="Roboto"/>
                <a:sym typeface="Roboto"/>
              </a:rPr>
              <a:t>Data Access Logic</a:t>
            </a:r>
            <a:endParaRPr>
              <a:solidFill>
                <a:srgbClr val="00DBC6"/>
              </a:solidFill>
              <a:latin typeface="Roboto"/>
              <a:ea typeface="Roboto"/>
              <a:cs typeface="Roboto"/>
              <a:sym typeface="Roboto"/>
            </a:endParaRPr>
          </a:p>
        </p:txBody>
      </p:sp>
      <p:sp>
        <p:nvSpPr>
          <p:cNvPr id="357" name="Google Shape;357;p26"/>
          <p:cNvSpPr txBox="1"/>
          <p:nvPr/>
        </p:nvSpPr>
        <p:spPr>
          <a:xfrm>
            <a:off x="4562750" y="3485875"/>
            <a:ext cx="1611000" cy="37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DBC6"/>
                </a:solidFill>
                <a:latin typeface="Roboto"/>
                <a:ea typeface="Roboto"/>
                <a:cs typeface="Roboto"/>
                <a:sym typeface="Roboto"/>
              </a:rPr>
              <a:t>Data</a:t>
            </a:r>
            <a:r>
              <a:rPr lang="en">
                <a:solidFill>
                  <a:srgbClr val="00DBC6"/>
                </a:solidFill>
                <a:latin typeface="Roboto"/>
                <a:ea typeface="Roboto"/>
                <a:cs typeface="Roboto"/>
                <a:sym typeface="Roboto"/>
              </a:rPr>
              <a:t> Layer</a:t>
            </a:r>
            <a:endParaRPr>
              <a:solidFill>
                <a:schemeClr val="accent2"/>
              </a:solidFill>
              <a:latin typeface="Roboto"/>
              <a:ea typeface="Roboto"/>
              <a:cs typeface="Roboto"/>
              <a:sym typeface="Roboto"/>
            </a:endParaRPr>
          </a:p>
        </p:txBody>
      </p:sp>
      <p:sp>
        <p:nvSpPr>
          <p:cNvPr id="358" name="Google Shape;358;p26"/>
          <p:cNvSpPr txBox="1"/>
          <p:nvPr/>
        </p:nvSpPr>
        <p:spPr>
          <a:xfrm>
            <a:off x="6982750" y="4099575"/>
            <a:ext cx="1493700" cy="37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Roboto"/>
                <a:ea typeface="Roboto"/>
                <a:cs typeface="Roboto"/>
                <a:sym typeface="Roboto"/>
              </a:rPr>
              <a:t>DB </a:t>
            </a:r>
            <a:r>
              <a:rPr b="1" lang="en">
                <a:solidFill>
                  <a:schemeClr val="dk2"/>
                </a:solidFill>
                <a:latin typeface="Roboto"/>
                <a:ea typeface="Roboto"/>
                <a:cs typeface="Roboto"/>
                <a:sym typeface="Roboto"/>
              </a:rPr>
              <a:t>SERVER</a:t>
            </a:r>
            <a:endParaRPr b="1">
              <a:solidFill>
                <a:schemeClr val="dk2"/>
              </a:solidFill>
              <a:latin typeface="Roboto"/>
              <a:ea typeface="Roboto"/>
              <a:cs typeface="Roboto"/>
              <a:sym typeface="Roboto"/>
            </a:endParaRPr>
          </a:p>
        </p:txBody>
      </p:sp>
      <p:cxnSp>
        <p:nvCxnSpPr>
          <p:cNvPr id="359" name="Google Shape;359;p26"/>
          <p:cNvCxnSpPr/>
          <p:nvPr/>
        </p:nvCxnSpPr>
        <p:spPr>
          <a:xfrm flipH="1">
            <a:off x="6295800" y="2788000"/>
            <a:ext cx="679800" cy="900"/>
          </a:xfrm>
          <a:prstGeom prst="straightConnector1">
            <a:avLst/>
          </a:prstGeom>
          <a:noFill/>
          <a:ln cap="flat" cmpd="sng" w="28575">
            <a:solidFill>
              <a:schemeClr val="lt2"/>
            </a:solidFill>
            <a:prstDash val="solid"/>
            <a:round/>
            <a:headEnd len="med" w="med" type="none"/>
            <a:tailEnd len="med" w="med" type="triangle"/>
          </a:ln>
        </p:spPr>
      </p:cxnSp>
      <p:cxnSp>
        <p:nvCxnSpPr>
          <p:cNvPr id="360" name="Google Shape;360;p26"/>
          <p:cNvCxnSpPr/>
          <p:nvPr/>
        </p:nvCxnSpPr>
        <p:spPr>
          <a:xfrm>
            <a:off x="6295800" y="2494700"/>
            <a:ext cx="679800" cy="900"/>
          </a:xfrm>
          <a:prstGeom prst="straightConnector1">
            <a:avLst/>
          </a:prstGeom>
          <a:noFill/>
          <a:ln cap="flat" cmpd="sng" w="28575">
            <a:solidFill>
              <a:schemeClr val="lt2"/>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364" name="Shape 364"/>
        <p:cNvGrpSpPr/>
        <p:nvPr/>
      </p:nvGrpSpPr>
      <p:grpSpPr>
        <a:xfrm>
          <a:off x="0" y="0"/>
          <a:ext cx="0" cy="0"/>
          <a:chOff x="0" y="0"/>
          <a:chExt cx="0" cy="0"/>
        </a:xfrm>
      </p:grpSpPr>
      <p:sp>
        <p:nvSpPr>
          <p:cNvPr id="365" name="Google Shape;365;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Advantages | </a:t>
            </a:r>
            <a:r>
              <a:rPr i="1" lang="en" sz="2400">
                <a:latin typeface="Roboto"/>
                <a:ea typeface="Roboto"/>
                <a:cs typeface="Roboto"/>
                <a:sym typeface="Roboto"/>
              </a:rPr>
              <a:t>3 - tier Architecture</a:t>
            </a:r>
            <a:endParaRPr i="1" sz="2400">
              <a:latin typeface="Roboto"/>
              <a:ea typeface="Roboto"/>
              <a:cs typeface="Roboto"/>
              <a:sym typeface="Roboto"/>
            </a:endParaRPr>
          </a:p>
        </p:txBody>
      </p:sp>
      <p:sp>
        <p:nvSpPr>
          <p:cNvPr id="366" name="Google Shape;366;p27"/>
          <p:cNvSpPr txBox="1"/>
          <p:nvPr/>
        </p:nvSpPr>
        <p:spPr>
          <a:xfrm>
            <a:off x="682300" y="1207150"/>
            <a:ext cx="7557900" cy="3332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400">
                <a:solidFill>
                  <a:schemeClr val="dk2"/>
                </a:solidFill>
                <a:latin typeface="Roboto"/>
                <a:ea typeface="Roboto"/>
                <a:cs typeface="Roboto"/>
                <a:sym typeface="Roboto"/>
              </a:rPr>
              <a:t>Independence of layers</a:t>
            </a:r>
            <a:endParaRPr sz="2400">
              <a:solidFill>
                <a:schemeClr val="dk2"/>
              </a:solidFill>
              <a:latin typeface="Roboto"/>
              <a:ea typeface="Roboto"/>
              <a:cs typeface="Roboto"/>
              <a:sym typeface="Roboto"/>
            </a:endParaRPr>
          </a:p>
          <a:p>
            <a:pPr indent="-381000" lvl="1" marL="914400" rtl="0" algn="l">
              <a:lnSpc>
                <a:spcPct val="150000"/>
              </a:lnSpc>
              <a:spcBef>
                <a:spcPts val="0"/>
              </a:spcBef>
              <a:spcAft>
                <a:spcPts val="0"/>
              </a:spcAft>
              <a:buClr>
                <a:schemeClr val="dk2"/>
              </a:buClr>
              <a:buSzPts val="2400"/>
              <a:buFont typeface="Roboto"/>
              <a:buChar char="○"/>
            </a:pPr>
            <a:r>
              <a:rPr lang="en" sz="2400">
                <a:solidFill>
                  <a:schemeClr val="dk2"/>
                </a:solidFill>
                <a:latin typeface="Roboto"/>
                <a:ea typeface="Roboto"/>
                <a:cs typeface="Roboto"/>
                <a:sym typeface="Roboto"/>
              </a:rPr>
              <a:t>Easier to maintain</a:t>
            </a:r>
            <a:endParaRPr sz="2400">
              <a:solidFill>
                <a:schemeClr val="dk2"/>
              </a:solidFill>
              <a:latin typeface="Roboto"/>
              <a:ea typeface="Roboto"/>
              <a:cs typeface="Roboto"/>
              <a:sym typeface="Roboto"/>
            </a:endParaRPr>
          </a:p>
          <a:p>
            <a:pPr indent="-381000" lvl="1" marL="914400" rtl="0" algn="l">
              <a:lnSpc>
                <a:spcPct val="150000"/>
              </a:lnSpc>
              <a:spcBef>
                <a:spcPts val="0"/>
              </a:spcBef>
              <a:spcAft>
                <a:spcPts val="0"/>
              </a:spcAft>
              <a:buClr>
                <a:schemeClr val="dk2"/>
              </a:buClr>
              <a:buSzPts val="2400"/>
              <a:buFont typeface="Roboto"/>
              <a:buChar char="○"/>
            </a:pPr>
            <a:r>
              <a:rPr lang="en" sz="2400">
                <a:solidFill>
                  <a:schemeClr val="dk2"/>
                </a:solidFill>
                <a:latin typeface="Roboto"/>
                <a:ea typeface="Roboto"/>
                <a:cs typeface="Roboto"/>
                <a:sym typeface="Roboto"/>
              </a:rPr>
              <a:t>Components are reusable</a:t>
            </a:r>
            <a:endParaRPr sz="2400">
              <a:solidFill>
                <a:schemeClr val="dk2"/>
              </a:solidFill>
              <a:latin typeface="Roboto"/>
              <a:ea typeface="Roboto"/>
              <a:cs typeface="Roboto"/>
              <a:sym typeface="Roboto"/>
            </a:endParaRPr>
          </a:p>
          <a:p>
            <a:pPr indent="-381000" lvl="1" marL="914400" rtl="0" algn="l">
              <a:lnSpc>
                <a:spcPct val="150000"/>
              </a:lnSpc>
              <a:spcBef>
                <a:spcPts val="0"/>
              </a:spcBef>
              <a:spcAft>
                <a:spcPts val="0"/>
              </a:spcAft>
              <a:buClr>
                <a:schemeClr val="dk2"/>
              </a:buClr>
              <a:buSzPts val="2400"/>
              <a:buFont typeface="Roboto"/>
              <a:buChar char="○"/>
            </a:pPr>
            <a:r>
              <a:rPr lang="en" sz="2400">
                <a:solidFill>
                  <a:schemeClr val="dk2"/>
                </a:solidFill>
                <a:latin typeface="Roboto"/>
                <a:ea typeface="Roboto"/>
                <a:cs typeface="Roboto"/>
                <a:sym typeface="Roboto"/>
              </a:rPr>
              <a:t>Faster development (division of work)</a:t>
            </a:r>
            <a:endParaRPr sz="2400">
              <a:solidFill>
                <a:schemeClr val="dk2"/>
              </a:solidFill>
              <a:latin typeface="Roboto"/>
              <a:ea typeface="Roboto"/>
              <a:cs typeface="Roboto"/>
              <a:sym typeface="Roboto"/>
            </a:endParaRPr>
          </a:p>
          <a:p>
            <a:pPr indent="-342900" lvl="2" marL="1371600" rtl="0" algn="l">
              <a:lnSpc>
                <a:spcPct val="150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Web designer does presentation</a:t>
            </a:r>
            <a:endParaRPr sz="1800">
              <a:solidFill>
                <a:schemeClr val="dk2"/>
              </a:solidFill>
              <a:latin typeface="Roboto"/>
              <a:ea typeface="Roboto"/>
              <a:cs typeface="Roboto"/>
              <a:sym typeface="Roboto"/>
            </a:endParaRPr>
          </a:p>
          <a:p>
            <a:pPr indent="-342900" lvl="2" marL="1371600" rtl="0" algn="l">
              <a:lnSpc>
                <a:spcPct val="150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Software engineer does logic</a:t>
            </a:r>
            <a:endParaRPr sz="1800">
              <a:solidFill>
                <a:schemeClr val="dk2"/>
              </a:solidFill>
              <a:latin typeface="Roboto"/>
              <a:ea typeface="Roboto"/>
              <a:cs typeface="Roboto"/>
              <a:sym typeface="Roboto"/>
            </a:endParaRPr>
          </a:p>
          <a:p>
            <a:pPr indent="-342900" lvl="2" marL="1371600" rtl="0" algn="l">
              <a:lnSpc>
                <a:spcPct val="150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DB admin does data model</a:t>
            </a:r>
            <a:endParaRPr sz="1800">
              <a:solidFill>
                <a:schemeClr val="dk2"/>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370" name="Shape 370"/>
        <p:cNvGrpSpPr/>
        <p:nvPr/>
      </p:nvGrpSpPr>
      <p:grpSpPr>
        <a:xfrm>
          <a:off x="0" y="0"/>
          <a:ext cx="0" cy="0"/>
          <a:chOff x="0" y="0"/>
          <a:chExt cx="0" cy="0"/>
        </a:xfrm>
      </p:grpSpPr>
      <p:sp>
        <p:nvSpPr>
          <p:cNvPr id="371" name="Google Shape;371;p28"/>
          <p:cNvSpPr/>
          <p:nvPr/>
        </p:nvSpPr>
        <p:spPr>
          <a:xfrm>
            <a:off x="5903925" y="0"/>
            <a:ext cx="3240000" cy="51435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Multi - tier | </a:t>
            </a:r>
            <a:r>
              <a:rPr i="1" lang="en" sz="2400">
                <a:latin typeface="Roboto"/>
                <a:ea typeface="Roboto"/>
                <a:cs typeface="Roboto"/>
                <a:sym typeface="Roboto"/>
              </a:rPr>
              <a:t>n - tier Architecture</a:t>
            </a:r>
            <a:endParaRPr i="1" sz="2400">
              <a:latin typeface="Roboto"/>
              <a:ea typeface="Roboto"/>
              <a:cs typeface="Roboto"/>
              <a:sym typeface="Roboto"/>
            </a:endParaRPr>
          </a:p>
        </p:txBody>
      </p:sp>
      <p:sp>
        <p:nvSpPr>
          <p:cNvPr id="373" name="Google Shape;373;p28"/>
          <p:cNvSpPr txBox="1"/>
          <p:nvPr>
            <p:ph idx="1" type="body"/>
          </p:nvPr>
        </p:nvSpPr>
        <p:spPr>
          <a:xfrm>
            <a:off x="484050" y="1227275"/>
            <a:ext cx="4984200" cy="1415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2"/>
              </a:buClr>
              <a:buSzPts val="1800"/>
              <a:buFont typeface="Roboto"/>
              <a:buChar char="●"/>
            </a:pPr>
            <a:r>
              <a:rPr lang="en">
                <a:solidFill>
                  <a:schemeClr val="dk2"/>
                </a:solidFill>
                <a:latin typeface="Roboto"/>
                <a:ea typeface="Roboto"/>
                <a:cs typeface="Roboto"/>
                <a:sym typeface="Roboto"/>
              </a:rPr>
              <a:t>Interaction between browsers and servers isn’t all there is to a Web application</a:t>
            </a:r>
            <a:endParaRPr>
              <a:solidFill>
                <a:schemeClr val="dk2"/>
              </a:solidFill>
              <a:latin typeface="Roboto"/>
              <a:ea typeface="Roboto"/>
              <a:cs typeface="Roboto"/>
              <a:sym typeface="Roboto"/>
            </a:endParaRPr>
          </a:p>
          <a:p>
            <a:pPr indent="-342900" lvl="0" marL="457200" rtl="0" algn="l">
              <a:lnSpc>
                <a:spcPct val="150000"/>
              </a:lnSpc>
              <a:spcBef>
                <a:spcPts val="0"/>
              </a:spcBef>
              <a:spcAft>
                <a:spcPts val="0"/>
              </a:spcAft>
              <a:buClr>
                <a:schemeClr val="dk2"/>
              </a:buClr>
              <a:buSzPts val="1800"/>
              <a:buFont typeface="Roboto"/>
              <a:buChar char="●"/>
            </a:pPr>
            <a:r>
              <a:rPr lang="en">
                <a:solidFill>
                  <a:schemeClr val="dk2"/>
                </a:solidFill>
                <a:latin typeface="Roboto"/>
                <a:ea typeface="Roboto"/>
                <a:cs typeface="Roboto"/>
                <a:sym typeface="Roboto"/>
              </a:rPr>
              <a:t>Web servers themselves operate as ‘clients’ when interacting with other back- end servers, including databases and legacy systems</a:t>
            </a:r>
            <a:endParaRPr>
              <a:solidFill>
                <a:schemeClr val="dk2"/>
              </a:solidFill>
              <a:latin typeface="Roboto"/>
              <a:ea typeface="Roboto"/>
              <a:cs typeface="Roboto"/>
              <a:sym typeface="Roboto"/>
            </a:endParaRPr>
          </a:p>
          <a:p>
            <a:pPr indent="-342900" lvl="0" marL="457200" marR="0" rtl="0" algn="l">
              <a:lnSpc>
                <a:spcPct val="150000"/>
              </a:lnSpc>
              <a:spcBef>
                <a:spcPts val="0"/>
              </a:spcBef>
              <a:spcAft>
                <a:spcPts val="0"/>
              </a:spcAft>
              <a:buClr>
                <a:schemeClr val="dk2"/>
              </a:buClr>
              <a:buSzPts val="1800"/>
              <a:buFont typeface="Roboto"/>
              <a:buChar char="●"/>
            </a:pPr>
            <a:r>
              <a:rPr lang="en">
                <a:solidFill>
                  <a:schemeClr val="dk2"/>
                </a:solidFill>
                <a:latin typeface="Roboto"/>
                <a:ea typeface="Roboto"/>
                <a:cs typeface="Roboto"/>
                <a:sym typeface="Roboto"/>
              </a:rPr>
              <a:t>Architecture of most Web applications is better described as the </a:t>
            </a:r>
            <a:r>
              <a:rPr i="1" lang="en">
                <a:solidFill>
                  <a:schemeClr val="dk2"/>
                </a:solidFill>
                <a:latin typeface="Roboto"/>
                <a:ea typeface="Roboto"/>
                <a:cs typeface="Roboto"/>
                <a:sym typeface="Roboto"/>
              </a:rPr>
              <a:t>multi-tier</a:t>
            </a:r>
            <a:r>
              <a:rPr lang="en">
                <a:solidFill>
                  <a:schemeClr val="dk2"/>
                </a:solidFill>
                <a:latin typeface="Roboto"/>
                <a:ea typeface="Roboto"/>
                <a:cs typeface="Roboto"/>
                <a:sym typeface="Roboto"/>
              </a:rPr>
              <a:t> architecture</a:t>
            </a:r>
            <a:endParaRPr>
              <a:solidFill>
                <a:schemeClr val="dk2"/>
              </a:solidFill>
              <a:latin typeface="Roboto"/>
              <a:ea typeface="Roboto"/>
              <a:cs typeface="Roboto"/>
              <a:sym typeface="Roboto"/>
            </a:endParaRPr>
          </a:p>
        </p:txBody>
      </p:sp>
      <p:pic>
        <p:nvPicPr>
          <p:cNvPr descr="0*l2ZTQR-SfotH8Fnx.png" id="374" name="Google Shape;374;p28"/>
          <p:cNvPicPr preferRelativeResize="0"/>
          <p:nvPr/>
        </p:nvPicPr>
        <p:blipFill>
          <a:blip r:embed="rId3">
            <a:alphaModFix/>
          </a:blip>
          <a:stretch>
            <a:fillRect/>
          </a:stretch>
        </p:blipFill>
        <p:spPr>
          <a:xfrm>
            <a:off x="6446325" y="158075"/>
            <a:ext cx="2155200" cy="4827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378" name="Shape 378"/>
        <p:cNvGrpSpPr/>
        <p:nvPr/>
      </p:nvGrpSpPr>
      <p:grpSpPr>
        <a:xfrm>
          <a:off x="0" y="0"/>
          <a:ext cx="0" cy="0"/>
          <a:chOff x="0" y="0"/>
          <a:chExt cx="0" cy="0"/>
        </a:xfrm>
      </p:grpSpPr>
      <p:sp>
        <p:nvSpPr>
          <p:cNvPr id="379" name="Google Shape;379;p29"/>
          <p:cNvSpPr txBox="1"/>
          <p:nvPr>
            <p:ph type="title"/>
          </p:nvPr>
        </p:nvSpPr>
        <p:spPr>
          <a:xfrm>
            <a:off x="311700" y="6898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MV* Patterns for Web Apps</a:t>
            </a:r>
            <a:endParaRPr>
              <a:latin typeface="Roboto"/>
              <a:ea typeface="Roboto"/>
              <a:cs typeface="Roboto"/>
              <a:sym typeface="Roboto"/>
            </a:endParaRPr>
          </a:p>
        </p:txBody>
      </p:sp>
      <p:cxnSp>
        <p:nvCxnSpPr>
          <p:cNvPr id="380" name="Google Shape;380;p29"/>
          <p:cNvCxnSpPr/>
          <p:nvPr/>
        </p:nvCxnSpPr>
        <p:spPr>
          <a:xfrm>
            <a:off x="2385050" y="1463275"/>
            <a:ext cx="4254300" cy="0"/>
          </a:xfrm>
          <a:prstGeom prst="straightConnector1">
            <a:avLst/>
          </a:prstGeom>
          <a:noFill/>
          <a:ln cap="flat" cmpd="sng" w="19050">
            <a:solidFill>
              <a:srgbClr val="EE2214"/>
            </a:solidFill>
            <a:prstDash val="solid"/>
            <a:round/>
            <a:headEnd len="med" w="med" type="none"/>
            <a:tailEnd len="med" w="med" type="none"/>
          </a:ln>
        </p:spPr>
      </p:cxnSp>
      <p:pic>
        <p:nvPicPr>
          <p:cNvPr descr="MVC.jpg" id="381" name="Google Shape;381;p29"/>
          <p:cNvPicPr preferRelativeResize="0"/>
          <p:nvPr/>
        </p:nvPicPr>
        <p:blipFill>
          <a:blip r:embed="rId3">
            <a:alphaModFix/>
          </a:blip>
          <a:stretch>
            <a:fillRect/>
          </a:stretch>
        </p:blipFill>
        <p:spPr>
          <a:xfrm>
            <a:off x="3381375" y="1966000"/>
            <a:ext cx="2381250" cy="2381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385" name="Shape 385"/>
        <p:cNvGrpSpPr/>
        <p:nvPr/>
      </p:nvGrpSpPr>
      <p:grpSpPr>
        <a:xfrm>
          <a:off x="0" y="0"/>
          <a:ext cx="0" cy="0"/>
          <a:chOff x="0" y="0"/>
          <a:chExt cx="0" cy="0"/>
        </a:xfrm>
      </p:grpSpPr>
      <p:grpSp>
        <p:nvGrpSpPr>
          <p:cNvPr id="386" name="Google Shape;386;p30"/>
          <p:cNvGrpSpPr/>
          <p:nvPr/>
        </p:nvGrpSpPr>
        <p:grpSpPr>
          <a:xfrm>
            <a:off x="479775" y="1476625"/>
            <a:ext cx="2441700" cy="1943700"/>
            <a:chOff x="3351150" y="1253900"/>
            <a:chExt cx="2441700" cy="1943700"/>
          </a:xfrm>
        </p:grpSpPr>
        <p:sp>
          <p:nvSpPr>
            <p:cNvPr id="387" name="Google Shape;387;p30"/>
            <p:cNvSpPr/>
            <p:nvPr/>
          </p:nvSpPr>
          <p:spPr>
            <a:xfrm>
              <a:off x="3351150" y="1253900"/>
              <a:ext cx="2441700" cy="19437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Model</a:t>
              </a:r>
              <a:endParaRPr b="1">
                <a:latin typeface="Roboto"/>
                <a:ea typeface="Roboto"/>
                <a:cs typeface="Roboto"/>
                <a:sym typeface="Roboto"/>
              </a:endParaRPr>
            </a:p>
            <a:p>
              <a:pPr indent="0" lvl="0" marL="0" rtl="0" algn="l">
                <a:spcBef>
                  <a:spcPts val="1000"/>
                </a:spcBef>
                <a:spcAft>
                  <a:spcPts val="0"/>
                </a:spcAft>
                <a:buNone/>
              </a:pPr>
              <a:r>
                <a:t/>
              </a:r>
              <a:endParaRPr sz="10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p:txBody>
        </p:sp>
        <p:sp>
          <p:nvSpPr>
            <p:cNvPr id="388" name="Google Shape;388;p30"/>
            <p:cNvSpPr txBox="1"/>
            <p:nvPr/>
          </p:nvSpPr>
          <p:spPr>
            <a:xfrm>
              <a:off x="3370350" y="1598600"/>
              <a:ext cx="2403300" cy="6435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SzPts val="1000"/>
                <a:buFont typeface="Roboto"/>
                <a:buChar char="●"/>
              </a:pPr>
              <a:r>
                <a:rPr lang="en" sz="1000">
                  <a:latin typeface="Roboto"/>
                  <a:ea typeface="Roboto"/>
                  <a:cs typeface="Roboto"/>
                  <a:sym typeface="Roboto"/>
                </a:rPr>
                <a:t>Manage application behavior and data</a:t>
              </a:r>
              <a:endParaRPr sz="1000">
                <a:latin typeface="Roboto"/>
                <a:ea typeface="Roboto"/>
                <a:cs typeface="Roboto"/>
                <a:sym typeface="Roboto"/>
              </a:endParaRPr>
            </a:p>
            <a:p>
              <a:pPr indent="-292100" lvl="0" marL="457200" rtl="0" algn="l">
                <a:spcBef>
                  <a:spcPts val="400"/>
                </a:spcBef>
                <a:spcAft>
                  <a:spcPts val="0"/>
                </a:spcAft>
                <a:buSzPts val="1000"/>
                <a:buFont typeface="Roboto"/>
                <a:buChar char="●"/>
              </a:pPr>
              <a:r>
                <a:rPr lang="en" sz="1000">
                  <a:latin typeface="Roboto"/>
                  <a:ea typeface="Roboto"/>
                  <a:cs typeface="Roboto"/>
                  <a:sym typeface="Roboto"/>
                </a:rPr>
                <a:t>Respond to requests for information about its state</a:t>
              </a:r>
              <a:endParaRPr sz="1000">
                <a:latin typeface="Roboto"/>
                <a:ea typeface="Roboto"/>
                <a:cs typeface="Roboto"/>
                <a:sym typeface="Roboto"/>
              </a:endParaRPr>
            </a:p>
            <a:p>
              <a:pPr indent="-292100" lvl="0" marL="457200" rtl="0" algn="l">
                <a:spcBef>
                  <a:spcPts val="400"/>
                </a:spcBef>
                <a:spcAft>
                  <a:spcPts val="0"/>
                </a:spcAft>
                <a:buSzPts val="1000"/>
                <a:buFont typeface="Roboto"/>
                <a:buChar char="●"/>
              </a:pPr>
              <a:r>
                <a:rPr lang="en" sz="1000">
                  <a:latin typeface="Roboto"/>
                  <a:ea typeface="Roboto"/>
                  <a:cs typeface="Roboto"/>
                  <a:sym typeface="Roboto"/>
                </a:rPr>
                <a:t>Respond to instructions to change state</a:t>
              </a:r>
              <a:endParaRPr sz="1000">
                <a:latin typeface="Roboto"/>
                <a:ea typeface="Roboto"/>
                <a:cs typeface="Roboto"/>
                <a:sym typeface="Roboto"/>
              </a:endParaRPr>
            </a:p>
            <a:p>
              <a:pPr indent="-292100" lvl="0" marL="457200" rtl="0" algn="l">
                <a:spcBef>
                  <a:spcPts val="400"/>
                </a:spcBef>
                <a:spcAft>
                  <a:spcPts val="0"/>
                </a:spcAft>
                <a:buSzPts val="1000"/>
                <a:buFont typeface="Roboto"/>
                <a:buChar char="●"/>
              </a:pPr>
              <a:r>
                <a:rPr lang="en" sz="1000">
                  <a:latin typeface="Roboto"/>
                  <a:ea typeface="Roboto"/>
                  <a:cs typeface="Roboto"/>
                  <a:sym typeface="Roboto"/>
                </a:rPr>
                <a:t>Expose application functionality</a:t>
              </a:r>
              <a:endParaRPr>
                <a:latin typeface="Roboto"/>
                <a:ea typeface="Roboto"/>
                <a:cs typeface="Roboto"/>
                <a:sym typeface="Roboto"/>
              </a:endParaRPr>
            </a:p>
          </p:txBody>
        </p:sp>
      </p:grpSp>
      <p:sp>
        <p:nvSpPr>
          <p:cNvPr id="389" name="Google Shape;389;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Model - View - Controller (MVC) Pattern</a:t>
            </a:r>
            <a:endParaRPr>
              <a:latin typeface="Roboto"/>
              <a:ea typeface="Roboto"/>
              <a:cs typeface="Roboto"/>
              <a:sym typeface="Roboto"/>
            </a:endParaRPr>
          </a:p>
        </p:txBody>
      </p:sp>
      <p:grpSp>
        <p:nvGrpSpPr>
          <p:cNvPr id="390" name="Google Shape;390;p30"/>
          <p:cNvGrpSpPr/>
          <p:nvPr/>
        </p:nvGrpSpPr>
        <p:grpSpPr>
          <a:xfrm>
            <a:off x="6126525" y="1476625"/>
            <a:ext cx="2441700" cy="1943700"/>
            <a:chOff x="566400" y="2976600"/>
            <a:chExt cx="2441700" cy="1943700"/>
          </a:xfrm>
        </p:grpSpPr>
        <p:sp>
          <p:nvSpPr>
            <p:cNvPr id="391" name="Google Shape;391;p30"/>
            <p:cNvSpPr/>
            <p:nvPr/>
          </p:nvSpPr>
          <p:spPr>
            <a:xfrm>
              <a:off x="566400" y="2976600"/>
              <a:ext cx="2441700" cy="1943700"/>
            </a:xfrm>
            <a:prstGeom prst="roundRect">
              <a:avLst>
                <a:gd fmla="val 16667" name="adj"/>
              </a:avLst>
            </a:prstGeom>
            <a:solidFill>
              <a:srgbClr val="00DB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View</a:t>
              </a:r>
              <a:endParaRPr b="1">
                <a:latin typeface="Roboto"/>
                <a:ea typeface="Roboto"/>
                <a:cs typeface="Roboto"/>
                <a:sym typeface="Roboto"/>
              </a:endParaRPr>
            </a:p>
            <a:p>
              <a:pPr indent="0" lvl="0" marL="0" rtl="0" algn="l">
                <a:spcBef>
                  <a:spcPts val="100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p:txBody>
        </p:sp>
        <p:sp>
          <p:nvSpPr>
            <p:cNvPr id="392" name="Google Shape;392;p30"/>
            <p:cNvSpPr txBox="1"/>
            <p:nvPr/>
          </p:nvSpPr>
          <p:spPr>
            <a:xfrm>
              <a:off x="695700" y="3399075"/>
              <a:ext cx="2183100" cy="12543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SzPts val="1000"/>
                <a:buFont typeface="Roboto"/>
                <a:buChar char="●"/>
              </a:pPr>
              <a:r>
                <a:rPr lang="en" sz="1000">
                  <a:latin typeface="Roboto"/>
                  <a:ea typeface="Roboto"/>
                  <a:cs typeface="Roboto"/>
                  <a:sym typeface="Roboto"/>
                </a:rPr>
                <a:t>Manage display of information</a:t>
              </a:r>
              <a:endParaRPr sz="1000">
                <a:latin typeface="Roboto"/>
                <a:ea typeface="Roboto"/>
                <a:cs typeface="Roboto"/>
                <a:sym typeface="Roboto"/>
              </a:endParaRPr>
            </a:p>
            <a:p>
              <a:pPr indent="-292100" lvl="0" marL="457200" rtl="0" algn="l">
                <a:lnSpc>
                  <a:spcPct val="115000"/>
                </a:lnSpc>
                <a:spcBef>
                  <a:spcPts val="600"/>
                </a:spcBef>
                <a:spcAft>
                  <a:spcPts val="0"/>
                </a:spcAft>
                <a:buSzPts val="1000"/>
                <a:buFont typeface="Roboto"/>
                <a:buChar char="●"/>
              </a:pPr>
              <a:r>
                <a:rPr lang="en" sz="1000">
                  <a:latin typeface="Roboto"/>
                  <a:ea typeface="Roboto"/>
                  <a:cs typeface="Roboto"/>
                  <a:sym typeface="Roboto"/>
                </a:rPr>
                <a:t>Request updates from model</a:t>
              </a:r>
              <a:endParaRPr sz="1000">
                <a:latin typeface="Roboto"/>
                <a:ea typeface="Roboto"/>
                <a:cs typeface="Roboto"/>
                <a:sym typeface="Roboto"/>
              </a:endParaRPr>
            </a:p>
            <a:p>
              <a:pPr indent="-292100" lvl="0" marL="457200" rtl="0" algn="l">
                <a:lnSpc>
                  <a:spcPct val="115000"/>
                </a:lnSpc>
                <a:spcBef>
                  <a:spcPts val="600"/>
                </a:spcBef>
                <a:spcAft>
                  <a:spcPts val="0"/>
                </a:spcAft>
                <a:buSzPts val="1000"/>
                <a:buFont typeface="Roboto"/>
                <a:buChar char="●"/>
              </a:pPr>
              <a:r>
                <a:rPr lang="en" sz="1000">
                  <a:latin typeface="Roboto"/>
                  <a:ea typeface="Roboto"/>
                  <a:cs typeface="Roboto"/>
                  <a:sym typeface="Roboto"/>
                </a:rPr>
                <a:t>Send user interaction events to controller</a:t>
              </a:r>
              <a:endParaRPr>
                <a:latin typeface="Roboto"/>
                <a:ea typeface="Roboto"/>
                <a:cs typeface="Roboto"/>
                <a:sym typeface="Roboto"/>
              </a:endParaRPr>
            </a:p>
          </p:txBody>
        </p:sp>
      </p:grpSp>
      <p:grpSp>
        <p:nvGrpSpPr>
          <p:cNvPr id="393" name="Google Shape;393;p30"/>
          <p:cNvGrpSpPr/>
          <p:nvPr/>
        </p:nvGrpSpPr>
        <p:grpSpPr>
          <a:xfrm>
            <a:off x="3303150" y="3010750"/>
            <a:ext cx="2441700" cy="1943700"/>
            <a:chOff x="3303150" y="3101275"/>
            <a:chExt cx="2441700" cy="1943700"/>
          </a:xfrm>
        </p:grpSpPr>
        <p:sp>
          <p:nvSpPr>
            <p:cNvPr id="394" name="Google Shape;394;p30"/>
            <p:cNvSpPr/>
            <p:nvPr/>
          </p:nvSpPr>
          <p:spPr>
            <a:xfrm>
              <a:off x="3303150" y="3101275"/>
              <a:ext cx="2441700" cy="1943700"/>
            </a:xfrm>
            <a:prstGeom prst="roundRect">
              <a:avLst>
                <a:gd fmla="val 16667" name="adj"/>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Controller</a:t>
              </a:r>
              <a:endParaRPr b="1">
                <a:latin typeface="Roboto"/>
                <a:ea typeface="Roboto"/>
                <a:cs typeface="Roboto"/>
                <a:sym typeface="Roboto"/>
              </a:endParaRPr>
            </a:p>
            <a:p>
              <a:pPr indent="0" lvl="0" marL="0" rtl="0" algn="l">
                <a:spcBef>
                  <a:spcPts val="1000"/>
                </a:spcBef>
                <a:spcAft>
                  <a:spcPts val="0"/>
                </a:spcAft>
                <a:buNone/>
              </a:pPr>
              <a:r>
                <a:t/>
              </a:r>
              <a:endParaRPr sz="10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p:txBody>
        </p:sp>
        <p:sp>
          <p:nvSpPr>
            <p:cNvPr id="395" name="Google Shape;395;p30"/>
            <p:cNvSpPr txBox="1"/>
            <p:nvPr/>
          </p:nvSpPr>
          <p:spPr>
            <a:xfrm>
              <a:off x="3375000" y="3533300"/>
              <a:ext cx="2183100" cy="13110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SzPts val="1000"/>
                <a:buFont typeface="Roboto"/>
                <a:buChar char="●"/>
              </a:pPr>
              <a:r>
                <a:rPr lang="en" sz="1000">
                  <a:latin typeface="Roboto"/>
                  <a:ea typeface="Roboto"/>
                  <a:cs typeface="Roboto"/>
                  <a:sym typeface="Roboto"/>
                </a:rPr>
                <a:t>Act as an intermediary between models and views</a:t>
              </a:r>
              <a:endParaRPr sz="1000">
                <a:latin typeface="Roboto"/>
                <a:ea typeface="Roboto"/>
                <a:cs typeface="Roboto"/>
                <a:sym typeface="Roboto"/>
              </a:endParaRPr>
            </a:p>
            <a:p>
              <a:pPr indent="-292100" lvl="0" marL="457200" rtl="0" algn="l">
                <a:lnSpc>
                  <a:spcPct val="115000"/>
                </a:lnSpc>
                <a:spcBef>
                  <a:spcPts val="500"/>
                </a:spcBef>
                <a:spcAft>
                  <a:spcPts val="0"/>
                </a:spcAft>
                <a:buSzPts val="1000"/>
                <a:buFont typeface="Roboto"/>
                <a:buChar char="●"/>
              </a:pPr>
              <a:r>
                <a:rPr lang="en" sz="1000">
                  <a:latin typeface="Roboto"/>
                  <a:ea typeface="Roboto"/>
                  <a:cs typeface="Roboto"/>
                  <a:sym typeface="Roboto"/>
                </a:rPr>
                <a:t>Update model when user manipulates the view</a:t>
              </a:r>
              <a:endParaRPr sz="1000">
                <a:latin typeface="Roboto"/>
                <a:ea typeface="Roboto"/>
                <a:cs typeface="Roboto"/>
                <a:sym typeface="Roboto"/>
              </a:endParaRPr>
            </a:p>
            <a:p>
              <a:pPr indent="-292100" lvl="0" marL="457200" rtl="0" algn="l">
                <a:lnSpc>
                  <a:spcPct val="115000"/>
                </a:lnSpc>
                <a:spcBef>
                  <a:spcPts val="500"/>
                </a:spcBef>
                <a:spcAft>
                  <a:spcPts val="0"/>
                </a:spcAft>
                <a:buSzPts val="1000"/>
                <a:buFont typeface="Roboto"/>
                <a:buChar char="●"/>
              </a:pPr>
              <a:r>
                <a:rPr lang="en" sz="1000">
                  <a:latin typeface="Roboto"/>
                  <a:ea typeface="Roboto"/>
                  <a:cs typeface="Roboto"/>
                  <a:sym typeface="Roboto"/>
                </a:rPr>
                <a:t>Select &amp; update view to render for response</a:t>
              </a:r>
              <a:endParaRPr sz="1000">
                <a:latin typeface="Roboto"/>
                <a:ea typeface="Roboto"/>
                <a:cs typeface="Roboto"/>
                <a:sym typeface="Roboto"/>
              </a:endParaRPr>
            </a:p>
          </p:txBody>
        </p:sp>
      </p:grpSp>
      <p:cxnSp>
        <p:nvCxnSpPr>
          <p:cNvPr id="396" name="Google Shape;396;p30"/>
          <p:cNvCxnSpPr/>
          <p:nvPr/>
        </p:nvCxnSpPr>
        <p:spPr>
          <a:xfrm rot="10800000">
            <a:off x="7057350" y="3400400"/>
            <a:ext cx="0" cy="598200"/>
          </a:xfrm>
          <a:prstGeom prst="straightConnector1">
            <a:avLst/>
          </a:prstGeom>
          <a:noFill/>
          <a:ln cap="flat" cmpd="sng" w="38100">
            <a:solidFill>
              <a:schemeClr val="accent3"/>
            </a:solidFill>
            <a:prstDash val="solid"/>
            <a:round/>
            <a:headEnd len="med" w="med" type="none"/>
            <a:tailEnd len="med" w="med" type="triangle"/>
          </a:ln>
        </p:spPr>
      </p:cxnSp>
      <p:cxnSp>
        <p:nvCxnSpPr>
          <p:cNvPr id="397" name="Google Shape;397;p30"/>
          <p:cNvCxnSpPr/>
          <p:nvPr/>
        </p:nvCxnSpPr>
        <p:spPr>
          <a:xfrm>
            <a:off x="5744875" y="3979750"/>
            <a:ext cx="1312500" cy="1800"/>
          </a:xfrm>
          <a:prstGeom prst="straightConnector1">
            <a:avLst/>
          </a:prstGeom>
          <a:noFill/>
          <a:ln cap="flat" cmpd="sng" w="38100">
            <a:solidFill>
              <a:schemeClr val="accent3"/>
            </a:solidFill>
            <a:prstDash val="solid"/>
            <a:round/>
            <a:headEnd len="med" w="med" type="none"/>
            <a:tailEnd len="med" w="med" type="none"/>
          </a:ln>
        </p:spPr>
      </p:cxnSp>
      <p:cxnSp>
        <p:nvCxnSpPr>
          <p:cNvPr id="398" name="Google Shape;398;p30"/>
          <p:cNvCxnSpPr/>
          <p:nvPr/>
        </p:nvCxnSpPr>
        <p:spPr>
          <a:xfrm rot="10800000">
            <a:off x="5732875" y="4289100"/>
            <a:ext cx="1734600" cy="0"/>
          </a:xfrm>
          <a:prstGeom prst="straightConnector1">
            <a:avLst/>
          </a:prstGeom>
          <a:noFill/>
          <a:ln cap="flat" cmpd="sng" w="38100">
            <a:solidFill>
              <a:schemeClr val="accent3"/>
            </a:solidFill>
            <a:prstDash val="dash"/>
            <a:round/>
            <a:headEnd len="med" w="med" type="none"/>
            <a:tailEnd len="med" w="med" type="triangle"/>
          </a:ln>
        </p:spPr>
      </p:cxnSp>
      <p:cxnSp>
        <p:nvCxnSpPr>
          <p:cNvPr id="399" name="Google Shape;399;p30"/>
          <p:cNvCxnSpPr/>
          <p:nvPr/>
        </p:nvCxnSpPr>
        <p:spPr>
          <a:xfrm rot="10800000">
            <a:off x="7458325" y="3420450"/>
            <a:ext cx="9300" cy="885600"/>
          </a:xfrm>
          <a:prstGeom prst="straightConnector1">
            <a:avLst/>
          </a:prstGeom>
          <a:noFill/>
          <a:ln cap="flat" cmpd="sng" w="38100">
            <a:solidFill>
              <a:schemeClr val="accent3"/>
            </a:solidFill>
            <a:prstDash val="dash"/>
            <a:round/>
            <a:headEnd len="med" w="med" type="none"/>
            <a:tailEnd len="med" w="med" type="none"/>
          </a:ln>
        </p:spPr>
      </p:cxnSp>
      <p:sp>
        <p:nvSpPr>
          <p:cNvPr id="400" name="Google Shape;400;p30"/>
          <p:cNvSpPr txBox="1"/>
          <p:nvPr/>
        </p:nvSpPr>
        <p:spPr>
          <a:xfrm>
            <a:off x="5810725" y="3639750"/>
            <a:ext cx="11709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EE2214"/>
                </a:solidFill>
                <a:latin typeface="Abel"/>
                <a:ea typeface="Abel"/>
                <a:cs typeface="Abel"/>
                <a:sym typeface="Abel"/>
              </a:rPr>
              <a:t>Update / Render</a:t>
            </a:r>
            <a:endParaRPr sz="1200">
              <a:solidFill>
                <a:srgbClr val="EE2214"/>
              </a:solidFill>
              <a:latin typeface="Abel"/>
              <a:ea typeface="Abel"/>
              <a:cs typeface="Abel"/>
              <a:sym typeface="Abel"/>
            </a:endParaRPr>
          </a:p>
        </p:txBody>
      </p:sp>
      <p:sp>
        <p:nvSpPr>
          <p:cNvPr id="401" name="Google Shape;401;p30"/>
          <p:cNvSpPr txBox="1"/>
          <p:nvPr/>
        </p:nvSpPr>
        <p:spPr>
          <a:xfrm>
            <a:off x="6351650" y="4217975"/>
            <a:ext cx="8976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EE2214"/>
                </a:solidFill>
                <a:latin typeface="Abel"/>
                <a:ea typeface="Abel"/>
                <a:cs typeface="Abel"/>
                <a:sym typeface="Abel"/>
              </a:rPr>
              <a:t>User Action</a:t>
            </a:r>
            <a:endParaRPr sz="1200">
              <a:solidFill>
                <a:srgbClr val="EE2214"/>
              </a:solidFill>
              <a:latin typeface="Abel"/>
              <a:ea typeface="Abel"/>
              <a:cs typeface="Abel"/>
              <a:sym typeface="Abel"/>
            </a:endParaRPr>
          </a:p>
        </p:txBody>
      </p:sp>
      <p:cxnSp>
        <p:nvCxnSpPr>
          <p:cNvPr id="402" name="Google Shape;402;p30"/>
          <p:cNvCxnSpPr/>
          <p:nvPr/>
        </p:nvCxnSpPr>
        <p:spPr>
          <a:xfrm>
            <a:off x="1568550" y="4289100"/>
            <a:ext cx="1734600" cy="0"/>
          </a:xfrm>
          <a:prstGeom prst="straightConnector1">
            <a:avLst/>
          </a:prstGeom>
          <a:noFill/>
          <a:ln cap="flat" cmpd="sng" w="38100">
            <a:solidFill>
              <a:schemeClr val="accent3"/>
            </a:solidFill>
            <a:prstDash val="dash"/>
            <a:round/>
            <a:headEnd len="med" w="med" type="none"/>
            <a:tailEnd len="med" w="med" type="triangle"/>
          </a:ln>
        </p:spPr>
      </p:cxnSp>
      <p:cxnSp>
        <p:nvCxnSpPr>
          <p:cNvPr id="403" name="Google Shape;403;p30"/>
          <p:cNvCxnSpPr/>
          <p:nvPr/>
        </p:nvCxnSpPr>
        <p:spPr>
          <a:xfrm rot="10800000">
            <a:off x="1580375" y="3420450"/>
            <a:ext cx="9300" cy="885600"/>
          </a:xfrm>
          <a:prstGeom prst="straightConnector1">
            <a:avLst/>
          </a:prstGeom>
          <a:noFill/>
          <a:ln cap="flat" cmpd="sng" w="38100">
            <a:solidFill>
              <a:schemeClr val="accent3"/>
            </a:solidFill>
            <a:prstDash val="dash"/>
            <a:round/>
            <a:headEnd len="med" w="med" type="none"/>
            <a:tailEnd len="med" w="med" type="none"/>
          </a:ln>
        </p:spPr>
      </p:cxnSp>
      <p:sp>
        <p:nvSpPr>
          <p:cNvPr id="404" name="Google Shape;404;p30"/>
          <p:cNvSpPr txBox="1"/>
          <p:nvPr/>
        </p:nvSpPr>
        <p:spPr>
          <a:xfrm>
            <a:off x="1632400" y="4217975"/>
            <a:ext cx="14349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EE2214"/>
                </a:solidFill>
                <a:latin typeface="Abel"/>
                <a:ea typeface="Abel"/>
                <a:cs typeface="Abel"/>
                <a:sym typeface="Abel"/>
              </a:rPr>
              <a:t>Notify State Change</a:t>
            </a:r>
            <a:endParaRPr sz="1200">
              <a:solidFill>
                <a:srgbClr val="EE2214"/>
              </a:solidFill>
              <a:latin typeface="Abel"/>
              <a:ea typeface="Abel"/>
              <a:cs typeface="Abel"/>
              <a:sym typeface="Abel"/>
            </a:endParaRPr>
          </a:p>
        </p:txBody>
      </p:sp>
      <p:cxnSp>
        <p:nvCxnSpPr>
          <p:cNvPr id="405" name="Google Shape;405;p30"/>
          <p:cNvCxnSpPr/>
          <p:nvPr/>
        </p:nvCxnSpPr>
        <p:spPr>
          <a:xfrm rot="10800000">
            <a:off x="1990650" y="3400400"/>
            <a:ext cx="0" cy="598200"/>
          </a:xfrm>
          <a:prstGeom prst="straightConnector1">
            <a:avLst/>
          </a:prstGeom>
          <a:noFill/>
          <a:ln cap="flat" cmpd="sng" w="38100">
            <a:solidFill>
              <a:schemeClr val="accent3"/>
            </a:solidFill>
            <a:prstDash val="solid"/>
            <a:round/>
            <a:headEnd len="med" w="med" type="none"/>
            <a:tailEnd len="med" w="med" type="triangle"/>
          </a:ln>
        </p:spPr>
      </p:cxnSp>
      <p:cxnSp>
        <p:nvCxnSpPr>
          <p:cNvPr id="406" name="Google Shape;406;p30"/>
          <p:cNvCxnSpPr/>
          <p:nvPr/>
        </p:nvCxnSpPr>
        <p:spPr>
          <a:xfrm>
            <a:off x="1992525" y="3981700"/>
            <a:ext cx="1312500" cy="1800"/>
          </a:xfrm>
          <a:prstGeom prst="straightConnector1">
            <a:avLst/>
          </a:prstGeom>
          <a:noFill/>
          <a:ln cap="flat" cmpd="sng" w="38100">
            <a:solidFill>
              <a:schemeClr val="accent3"/>
            </a:solidFill>
            <a:prstDash val="solid"/>
            <a:round/>
            <a:headEnd len="med" w="med" type="none"/>
            <a:tailEnd len="med" w="med" type="none"/>
          </a:ln>
        </p:spPr>
      </p:cxnSp>
      <p:sp>
        <p:nvSpPr>
          <p:cNvPr id="407" name="Google Shape;407;p30"/>
          <p:cNvSpPr txBox="1"/>
          <p:nvPr/>
        </p:nvSpPr>
        <p:spPr>
          <a:xfrm>
            <a:off x="2144550" y="3639750"/>
            <a:ext cx="10878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EE2214"/>
                </a:solidFill>
                <a:latin typeface="Abel"/>
                <a:ea typeface="Abel"/>
                <a:cs typeface="Abel"/>
                <a:sym typeface="Abel"/>
              </a:rPr>
              <a:t>Update State</a:t>
            </a:r>
            <a:endParaRPr sz="1200">
              <a:solidFill>
                <a:srgbClr val="EE2214"/>
              </a:solidFill>
              <a:latin typeface="Abel"/>
              <a:ea typeface="Abel"/>
              <a:cs typeface="Abel"/>
              <a:sym typeface="Abe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411" name="Shape 411"/>
        <p:cNvGrpSpPr/>
        <p:nvPr/>
      </p:nvGrpSpPr>
      <p:grpSpPr>
        <a:xfrm>
          <a:off x="0" y="0"/>
          <a:ext cx="0" cy="0"/>
          <a:chOff x="0" y="0"/>
          <a:chExt cx="0" cy="0"/>
        </a:xfrm>
      </p:grpSpPr>
      <p:sp>
        <p:nvSpPr>
          <p:cNvPr id="412" name="Google Shape;412;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MVC for Web Applications</a:t>
            </a:r>
            <a:endParaRPr>
              <a:latin typeface="Roboto"/>
              <a:ea typeface="Roboto"/>
              <a:cs typeface="Roboto"/>
              <a:sym typeface="Roboto"/>
            </a:endParaRPr>
          </a:p>
        </p:txBody>
      </p:sp>
      <p:sp>
        <p:nvSpPr>
          <p:cNvPr id="413" name="Google Shape;413;p31"/>
          <p:cNvSpPr txBox="1"/>
          <p:nvPr>
            <p:ph idx="1" type="body"/>
          </p:nvPr>
        </p:nvSpPr>
        <p:spPr>
          <a:xfrm>
            <a:off x="311700" y="109502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dk2"/>
              </a:buClr>
              <a:buSzPts val="2400"/>
              <a:buFont typeface="Roboto"/>
              <a:buChar char="●"/>
            </a:pPr>
            <a:r>
              <a:rPr lang="en" sz="2400">
                <a:solidFill>
                  <a:schemeClr val="dk2"/>
                </a:solidFill>
                <a:latin typeface="Roboto"/>
                <a:ea typeface="Roboto"/>
                <a:cs typeface="Roboto"/>
                <a:sym typeface="Roboto"/>
              </a:rPr>
              <a:t>Model</a:t>
            </a:r>
            <a:endParaRPr sz="2400">
              <a:solidFill>
                <a:schemeClr val="dk2"/>
              </a:solidFill>
              <a:latin typeface="Roboto"/>
              <a:ea typeface="Roboto"/>
              <a:cs typeface="Roboto"/>
              <a:sym typeface="Roboto"/>
            </a:endParaRPr>
          </a:p>
          <a:p>
            <a:pPr indent="-317500" lvl="1" marL="9144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database tables (persistent data)</a:t>
            </a:r>
            <a:endParaRPr>
              <a:solidFill>
                <a:schemeClr val="dk2"/>
              </a:solidFill>
              <a:latin typeface="Roboto"/>
              <a:ea typeface="Roboto"/>
              <a:cs typeface="Roboto"/>
              <a:sym typeface="Roboto"/>
            </a:endParaRPr>
          </a:p>
          <a:p>
            <a:pPr indent="-317500" lvl="1" marL="9144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session information (current system state data)    </a:t>
            </a:r>
            <a:endParaRPr>
              <a:solidFill>
                <a:schemeClr val="dk2"/>
              </a:solidFill>
              <a:latin typeface="Roboto"/>
              <a:ea typeface="Roboto"/>
              <a:cs typeface="Roboto"/>
              <a:sym typeface="Roboto"/>
            </a:endParaRPr>
          </a:p>
          <a:p>
            <a:pPr indent="-317500" lvl="1" marL="9144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rules governing transactions</a:t>
            </a:r>
            <a:endParaRPr>
              <a:solidFill>
                <a:schemeClr val="dk2"/>
              </a:solidFill>
              <a:latin typeface="Roboto"/>
              <a:ea typeface="Roboto"/>
              <a:cs typeface="Roboto"/>
              <a:sym typeface="Roboto"/>
            </a:endParaRPr>
          </a:p>
          <a:p>
            <a:pPr indent="-381000" lvl="0" marL="457200" rtl="0" algn="l">
              <a:spcBef>
                <a:spcPts val="1000"/>
              </a:spcBef>
              <a:spcAft>
                <a:spcPts val="0"/>
              </a:spcAft>
              <a:buClr>
                <a:schemeClr val="dk2"/>
              </a:buClr>
              <a:buSzPts val="2400"/>
              <a:buFont typeface="Roboto"/>
              <a:buChar char="●"/>
            </a:pPr>
            <a:r>
              <a:rPr lang="en" sz="2400">
                <a:solidFill>
                  <a:schemeClr val="dk2"/>
                </a:solidFill>
                <a:latin typeface="Roboto"/>
                <a:ea typeface="Roboto"/>
                <a:cs typeface="Roboto"/>
                <a:sym typeface="Roboto"/>
              </a:rPr>
              <a:t>View</a:t>
            </a:r>
            <a:endParaRPr sz="2400">
              <a:solidFill>
                <a:schemeClr val="dk2"/>
              </a:solidFill>
              <a:latin typeface="Roboto"/>
              <a:ea typeface="Roboto"/>
              <a:cs typeface="Roboto"/>
              <a:sym typeface="Roboto"/>
            </a:endParaRPr>
          </a:p>
          <a:p>
            <a:pPr indent="-317500" lvl="1" marL="9144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HTML</a:t>
            </a:r>
            <a:endParaRPr>
              <a:solidFill>
                <a:schemeClr val="dk2"/>
              </a:solidFill>
              <a:latin typeface="Roboto"/>
              <a:ea typeface="Roboto"/>
              <a:cs typeface="Roboto"/>
              <a:sym typeface="Roboto"/>
            </a:endParaRPr>
          </a:p>
          <a:p>
            <a:pPr indent="-317500" lvl="1" marL="9144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CSS style sheets</a:t>
            </a:r>
            <a:endParaRPr>
              <a:solidFill>
                <a:schemeClr val="dk2"/>
              </a:solidFill>
              <a:latin typeface="Roboto"/>
              <a:ea typeface="Roboto"/>
              <a:cs typeface="Roboto"/>
              <a:sym typeface="Roboto"/>
            </a:endParaRPr>
          </a:p>
          <a:p>
            <a:pPr indent="-317500" lvl="1" marL="9144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server-side templates (EJS)</a:t>
            </a:r>
            <a:endParaRPr>
              <a:solidFill>
                <a:schemeClr val="dk2"/>
              </a:solidFill>
              <a:latin typeface="Roboto"/>
              <a:ea typeface="Roboto"/>
              <a:cs typeface="Roboto"/>
              <a:sym typeface="Roboto"/>
            </a:endParaRPr>
          </a:p>
          <a:p>
            <a:pPr indent="-381000" lvl="0" marL="457200" rtl="0" algn="l">
              <a:spcBef>
                <a:spcPts val="1000"/>
              </a:spcBef>
              <a:spcAft>
                <a:spcPts val="0"/>
              </a:spcAft>
              <a:buClr>
                <a:schemeClr val="dk2"/>
              </a:buClr>
              <a:buSzPts val="2400"/>
              <a:buFont typeface="Roboto"/>
              <a:buChar char="●"/>
            </a:pPr>
            <a:r>
              <a:rPr lang="en" sz="2400">
                <a:solidFill>
                  <a:schemeClr val="dk2"/>
                </a:solidFill>
                <a:latin typeface="Roboto"/>
                <a:ea typeface="Roboto"/>
                <a:cs typeface="Roboto"/>
                <a:sym typeface="Roboto"/>
              </a:rPr>
              <a:t>Controller</a:t>
            </a:r>
            <a:endParaRPr sz="2400">
              <a:solidFill>
                <a:schemeClr val="dk2"/>
              </a:solidFill>
              <a:latin typeface="Roboto"/>
              <a:ea typeface="Roboto"/>
              <a:cs typeface="Roboto"/>
              <a:sym typeface="Roboto"/>
            </a:endParaRPr>
          </a:p>
          <a:p>
            <a:pPr indent="-317500" lvl="1" marL="9144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client-side scripting</a:t>
            </a:r>
            <a:endParaRPr>
              <a:solidFill>
                <a:schemeClr val="dk2"/>
              </a:solidFill>
              <a:latin typeface="Roboto"/>
              <a:ea typeface="Roboto"/>
              <a:cs typeface="Roboto"/>
              <a:sym typeface="Roboto"/>
            </a:endParaRPr>
          </a:p>
          <a:p>
            <a:pPr indent="-317500" lvl="1" marL="9144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http request processing</a:t>
            </a:r>
            <a:endParaRPr>
              <a:solidFill>
                <a:schemeClr val="dk2"/>
              </a:solidFill>
              <a:latin typeface="Roboto"/>
              <a:ea typeface="Roboto"/>
              <a:cs typeface="Roboto"/>
              <a:sym typeface="Roboto"/>
            </a:endParaRPr>
          </a:p>
          <a:p>
            <a:pPr indent="-317500" lvl="1" marL="9144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business logic/preprocessing</a:t>
            </a:r>
            <a:endParaRPr>
              <a:solidFill>
                <a:schemeClr val="dk2"/>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417" name="Shape 417"/>
        <p:cNvGrpSpPr/>
        <p:nvPr/>
      </p:nvGrpSpPr>
      <p:grpSpPr>
        <a:xfrm>
          <a:off x="0" y="0"/>
          <a:ext cx="0" cy="0"/>
          <a:chOff x="0" y="0"/>
          <a:chExt cx="0" cy="0"/>
        </a:xfrm>
      </p:grpSpPr>
      <p:sp>
        <p:nvSpPr>
          <p:cNvPr id="418" name="Google Shape;418;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MVC Pattern Advantages</a:t>
            </a:r>
            <a:endParaRPr/>
          </a:p>
        </p:txBody>
      </p:sp>
      <p:sp>
        <p:nvSpPr>
          <p:cNvPr id="419" name="Google Shape;419;p32"/>
          <p:cNvSpPr txBox="1"/>
          <p:nvPr>
            <p:ph idx="1" type="body"/>
          </p:nvPr>
        </p:nvSpPr>
        <p:spPr>
          <a:xfrm>
            <a:off x="244675" y="1095025"/>
            <a:ext cx="4418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2"/>
                </a:solidFill>
                <a:latin typeface="Roboto"/>
                <a:ea typeface="Roboto"/>
                <a:cs typeface="Roboto"/>
                <a:sym typeface="Roboto"/>
              </a:rPr>
              <a:t>Separation of Concerns</a:t>
            </a:r>
            <a:endParaRPr sz="2400">
              <a:solidFill>
                <a:schemeClr val="dk2"/>
              </a:solidFill>
              <a:latin typeface="Roboto"/>
              <a:ea typeface="Roboto"/>
              <a:cs typeface="Roboto"/>
              <a:sym typeface="Roboto"/>
            </a:endParaRPr>
          </a:p>
          <a:p>
            <a:pPr indent="-342900" lvl="0" marL="457200" rtl="0" algn="l">
              <a:spcBef>
                <a:spcPts val="600"/>
              </a:spcBef>
              <a:spcAft>
                <a:spcPts val="0"/>
              </a:spcAft>
              <a:buClr>
                <a:schemeClr val="dk2"/>
              </a:buClr>
              <a:buSzPts val="1800"/>
              <a:buFont typeface="Roboto"/>
              <a:buChar char="●"/>
            </a:pPr>
            <a:r>
              <a:rPr lang="en">
                <a:solidFill>
                  <a:schemeClr val="dk2"/>
                </a:solidFill>
                <a:latin typeface="Roboto"/>
                <a:ea typeface="Roboto"/>
                <a:cs typeface="Roboto"/>
                <a:sym typeface="Roboto"/>
              </a:rPr>
              <a:t>Clarity of Design</a:t>
            </a:r>
            <a:endParaRPr>
              <a:solidFill>
                <a:schemeClr val="dk2"/>
              </a:solidFill>
              <a:latin typeface="Roboto"/>
              <a:ea typeface="Roboto"/>
              <a:cs typeface="Roboto"/>
              <a:sym typeface="Roboto"/>
            </a:endParaRPr>
          </a:p>
          <a:p>
            <a:pPr indent="-317500" lvl="1" marL="9144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Model methods give an API for data and state    </a:t>
            </a:r>
            <a:endParaRPr>
              <a:solidFill>
                <a:schemeClr val="dk2"/>
              </a:solidFill>
              <a:latin typeface="Roboto"/>
              <a:ea typeface="Roboto"/>
              <a:cs typeface="Roboto"/>
              <a:sym typeface="Roboto"/>
            </a:endParaRPr>
          </a:p>
          <a:p>
            <a:pPr indent="-317500" lvl="1" marL="9144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Eases the design of view and controller</a:t>
            </a:r>
            <a:endParaRPr>
              <a:solidFill>
                <a:schemeClr val="dk2"/>
              </a:solidFill>
              <a:latin typeface="Roboto"/>
              <a:ea typeface="Roboto"/>
              <a:cs typeface="Roboto"/>
              <a:sym typeface="Roboto"/>
            </a:endParaRPr>
          </a:p>
          <a:p>
            <a:pPr indent="-342900" lvl="0" marL="457200" rtl="0" algn="l">
              <a:spcBef>
                <a:spcPts val="1000"/>
              </a:spcBef>
              <a:spcAft>
                <a:spcPts val="0"/>
              </a:spcAft>
              <a:buClr>
                <a:schemeClr val="dk2"/>
              </a:buClr>
              <a:buSzPts val="1800"/>
              <a:buFont typeface="Roboto"/>
              <a:buChar char="●"/>
            </a:pPr>
            <a:r>
              <a:rPr lang="en">
                <a:solidFill>
                  <a:schemeClr val="dk2"/>
                </a:solidFill>
                <a:latin typeface="Roboto"/>
                <a:ea typeface="Roboto"/>
                <a:cs typeface="Roboto"/>
                <a:sym typeface="Roboto"/>
              </a:rPr>
              <a:t>Efficient Modularity</a:t>
            </a:r>
            <a:endParaRPr>
              <a:solidFill>
                <a:schemeClr val="dk2"/>
              </a:solidFill>
              <a:latin typeface="Roboto"/>
              <a:ea typeface="Roboto"/>
              <a:cs typeface="Roboto"/>
              <a:sym typeface="Roboto"/>
            </a:endParaRPr>
          </a:p>
          <a:p>
            <a:pPr indent="-317500" lvl="1" marL="9144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Any of the components can be easily replaced</a:t>
            </a:r>
            <a:endParaRPr>
              <a:solidFill>
                <a:schemeClr val="dk2"/>
              </a:solidFill>
              <a:latin typeface="Roboto"/>
              <a:ea typeface="Roboto"/>
              <a:cs typeface="Roboto"/>
              <a:sym typeface="Roboto"/>
            </a:endParaRPr>
          </a:p>
          <a:p>
            <a:pPr indent="-342900" lvl="0" marL="457200" rtl="0" algn="l">
              <a:spcBef>
                <a:spcPts val="1000"/>
              </a:spcBef>
              <a:spcAft>
                <a:spcPts val="0"/>
              </a:spcAft>
              <a:buClr>
                <a:schemeClr val="dk2"/>
              </a:buClr>
              <a:buSzPts val="1800"/>
              <a:buFont typeface="Roboto"/>
              <a:buChar char="●"/>
            </a:pPr>
            <a:r>
              <a:rPr lang="en">
                <a:solidFill>
                  <a:schemeClr val="dk2"/>
                </a:solidFill>
                <a:latin typeface="Roboto"/>
                <a:ea typeface="Roboto"/>
                <a:cs typeface="Roboto"/>
                <a:sym typeface="Roboto"/>
              </a:rPr>
              <a:t>Multiple Views</a:t>
            </a:r>
            <a:endParaRPr>
              <a:solidFill>
                <a:schemeClr val="dk2"/>
              </a:solidFill>
              <a:latin typeface="Roboto"/>
              <a:ea typeface="Roboto"/>
              <a:cs typeface="Roboto"/>
              <a:sym typeface="Roboto"/>
            </a:endParaRPr>
          </a:p>
          <a:p>
            <a:pPr indent="-317500" lvl="1" marL="9144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Many views can be developed as appropriate    </a:t>
            </a:r>
            <a:endParaRPr>
              <a:solidFill>
                <a:schemeClr val="dk2"/>
              </a:solidFill>
              <a:latin typeface="Roboto"/>
              <a:ea typeface="Roboto"/>
              <a:cs typeface="Roboto"/>
              <a:sym typeface="Roboto"/>
            </a:endParaRPr>
          </a:p>
          <a:p>
            <a:pPr indent="-317500" lvl="1" marL="9144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Each uses the same API for the model</a:t>
            </a:r>
            <a:br>
              <a:rPr lang="en">
                <a:solidFill>
                  <a:schemeClr val="dk2"/>
                </a:solidFill>
                <a:latin typeface="Roboto"/>
                <a:ea typeface="Roboto"/>
                <a:cs typeface="Roboto"/>
                <a:sym typeface="Roboto"/>
              </a:rPr>
            </a:br>
            <a:r>
              <a:rPr lang="en">
                <a:solidFill>
                  <a:schemeClr val="dk2"/>
                </a:solidFill>
                <a:latin typeface="Roboto"/>
                <a:ea typeface="Roboto"/>
                <a:cs typeface="Roboto"/>
                <a:sym typeface="Roboto"/>
              </a:rPr>
              <a:t>   </a:t>
            </a:r>
            <a:endParaRPr>
              <a:solidFill>
                <a:schemeClr val="dk2"/>
              </a:solidFill>
              <a:latin typeface="Roboto"/>
              <a:ea typeface="Roboto"/>
              <a:cs typeface="Roboto"/>
              <a:sym typeface="Roboto"/>
            </a:endParaRPr>
          </a:p>
        </p:txBody>
      </p:sp>
      <p:sp>
        <p:nvSpPr>
          <p:cNvPr id="420" name="Google Shape;420;p32"/>
          <p:cNvSpPr txBox="1"/>
          <p:nvPr>
            <p:ph idx="1" type="body"/>
          </p:nvPr>
        </p:nvSpPr>
        <p:spPr>
          <a:xfrm>
            <a:off x="4892700" y="1553825"/>
            <a:ext cx="40215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Roboto"/>
              <a:buChar char="●"/>
            </a:pPr>
            <a:r>
              <a:rPr lang="en">
                <a:solidFill>
                  <a:schemeClr val="dk2"/>
                </a:solidFill>
                <a:latin typeface="Roboto"/>
                <a:ea typeface="Roboto"/>
                <a:cs typeface="Roboto"/>
                <a:sym typeface="Roboto"/>
              </a:rPr>
              <a:t>Easier to Construct and Maintain</a:t>
            </a:r>
            <a:endParaRPr>
              <a:solidFill>
                <a:schemeClr val="dk2"/>
              </a:solidFill>
              <a:latin typeface="Roboto"/>
              <a:ea typeface="Roboto"/>
              <a:cs typeface="Roboto"/>
              <a:sym typeface="Roboto"/>
            </a:endParaRPr>
          </a:p>
          <a:p>
            <a:pPr indent="-317500" lvl="1" marL="914400" rtl="0" algn="l">
              <a:spcBef>
                <a:spcPts val="1000"/>
              </a:spcBef>
              <a:spcAft>
                <a:spcPts val="0"/>
              </a:spcAft>
              <a:buClr>
                <a:schemeClr val="dk2"/>
              </a:buClr>
              <a:buSzPts val="1400"/>
              <a:buFont typeface="Roboto"/>
              <a:buChar char="○"/>
            </a:pPr>
            <a:r>
              <a:rPr lang="en">
                <a:solidFill>
                  <a:schemeClr val="dk2"/>
                </a:solidFill>
                <a:latin typeface="Roboto"/>
                <a:ea typeface="Roboto"/>
                <a:cs typeface="Roboto"/>
                <a:sym typeface="Roboto"/>
              </a:rPr>
              <a:t>Simple (text-based) views while constructing</a:t>
            </a:r>
            <a:endParaRPr>
              <a:solidFill>
                <a:schemeClr val="dk2"/>
              </a:solidFill>
              <a:latin typeface="Roboto"/>
              <a:ea typeface="Roboto"/>
              <a:cs typeface="Roboto"/>
              <a:sym typeface="Roboto"/>
            </a:endParaRPr>
          </a:p>
          <a:p>
            <a:pPr indent="-317500" lvl="1" marL="9144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More views and controllers can be added</a:t>
            </a:r>
            <a:endParaRPr>
              <a:solidFill>
                <a:schemeClr val="dk2"/>
              </a:solidFill>
              <a:latin typeface="Roboto"/>
              <a:ea typeface="Roboto"/>
              <a:cs typeface="Roboto"/>
              <a:sym typeface="Roboto"/>
            </a:endParaRPr>
          </a:p>
          <a:p>
            <a:pPr indent="-317500" lvl="1" marL="9144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Stable interfaces ease development</a:t>
            </a:r>
            <a:endParaRPr>
              <a:solidFill>
                <a:schemeClr val="dk2"/>
              </a:solidFill>
              <a:latin typeface="Roboto"/>
              <a:ea typeface="Roboto"/>
              <a:cs typeface="Roboto"/>
              <a:sym typeface="Roboto"/>
            </a:endParaRPr>
          </a:p>
          <a:p>
            <a:pPr indent="-342900" lvl="0" marL="457200" rtl="0" algn="l">
              <a:spcBef>
                <a:spcPts val="1000"/>
              </a:spcBef>
              <a:spcAft>
                <a:spcPts val="0"/>
              </a:spcAft>
              <a:buClr>
                <a:schemeClr val="dk2"/>
              </a:buClr>
              <a:buSzPts val="1800"/>
              <a:buFont typeface="Roboto"/>
              <a:buChar char="●"/>
            </a:pPr>
            <a:r>
              <a:rPr lang="en">
                <a:solidFill>
                  <a:schemeClr val="dk2"/>
                </a:solidFill>
                <a:latin typeface="Roboto"/>
                <a:ea typeface="Roboto"/>
                <a:cs typeface="Roboto"/>
                <a:sym typeface="Roboto"/>
              </a:rPr>
              <a:t>Distributable</a:t>
            </a:r>
            <a:endParaRPr>
              <a:solidFill>
                <a:schemeClr val="dk2"/>
              </a:solidFill>
              <a:latin typeface="Roboto"/>
              <a:ea typeface="Roboto"/>
              <a:cs typeface="Roboto"/>
              <a:sym typeface="Roboto"/>
            </a:endParaRPr>
          </a:p>
          <a:p>
            <a:pPr indent="-317500" lvl="1" marL="914400" rtl="0" algn="l">
              <a:spcBef>
                <a:spcPts val="1000"/>
              </a:spcBef>
              <a:spcAft>
                <a:spcPts val="0"/>
              </a:spcAft>
              <a:buClr>
                <a:schemeClr val="dk2"/>
              </a:buClr>
              <a:buSzPts val="1400"/>
              <a:buFont typeface="Roboto"/>
              <a:buChar char="○"/>
            </a:pPr>
            <a:r>
              <a:rPr lang="en">
                <a:solidFill>
                  <a:schemeClr val="dk2"/>
                </a:solidFill>
                <a:latin typeface="Roboto"/>
                <a:ea typeface="Roboto"/>
                <a:cs typeface="Roboto"/>
                <a:sym typeface="Roboto"/>
              </a:rPr>
              <a:t>Natural fit with a distributed environment</a:t>
            </a:r>
            <a:endParaRPr>
              <a:solidFill>
                <a:schemeClr val="dk2"/>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424" name="Shape 424"/>
        <p:cNvGrpSpPr/>
        <p:nvPr/>
      </p:nvGrpSpPr>
      <p:grpSpPr>
        <a:xfrm>
          <a:off x="0" y="0"/>
          <a:ext cx="0" cy="0"/>
          <a:chOff x="0" y="0"/>
          <a:chExt cx="0" cy="0"/>
        </a:xfrm>
      </p:grpSpPr>
      <p:sp>
        <p:nvSpPr>
          <p:cNvPr id="425" name="Google Shape;425;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JavaScript MV* Patterns</a:t>
            </a:r>
            <a:endParaRPr/>
          </a:p>
        </p:txBody>
      </p:sp>
      <p:sp>
        <p:nvSpPr>
          <p:cNvPr id="426" name="Google Shape;426;p33"/>
          <p:cNvSpPr txBox="1"/>
          <p:nvPr>
            <p:ph idx="2" type="body"/>
          </p:nvPr>
        </p:nvSpPr>
        <p:spPr>
          <a:xfrm>
            <a:off x="311700" y="1062800"/>
            <a:ext cx="8267400" cy="3879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solidFill>
                  <a:schemeClr val="dk2"/>
                </a:solidFill>
                <a:latin typeface="Roboto"/>
                <a:ea typeface="Roboto"/>
                <a:cs typeface="Roboto"/>
                <a:sym typeface="Roboto"/>
              </a:rPr>
              <a:t>Many variations of the MVC pattern are in use today</a:t>
            </a:r>
            <a:endParaRPr sz="1800">
              <a:solidFill>
                <a:schemeClr val="dk2"/>
              </a:solidFill>
              <a:latin typeface="Roboto"/>
              <a:ea typeface="Roboto"/>
              <a:cs typeface="Roboto"/>
              <a:sym typeface="Roboto"/>
            </a:endParaRPr>
          </a:p>
          <a:p>
            <a:pPr indent="-342900" lvl="0" marL="457200" marR="0" rtl="0" algn="l">
              <a:lnSpc>
                <a:spcPct val="115000"/>
              </a:lnSpc>
              <a:spcBef>
                <a:spcPts val="1000"/>
              </a:spcBef>
              <a:spcAft>
                <a:spcPts val="0"/>
              </a:spcAft>
              <a:buClr>
                <a:schemeClr val="dk2"/>
              </a:buClr>
              <a:buSzPts val="1800"/>
              <a:buFont typeface="Roboto"/>
              <a:buChar char="●"/>
            </a:pPr>
            <a:r>
              <a:rPr lang="en" sz="1800">
                <a:solidFill>
                  <a:schemeClr val="dk2"/>
                </a:solidFill>
                <a:latin typeface="Roboto"/>
                <a:ea typeface="Roboto"/>
                <a:cs typeface="Roboto"/>
                <a:sym typeface="Roboto"/>
              </a:rPr>
              <a:t>Model-View-Presenter (MVP) pattern</a:t>
            </a:r>
            <a:endParaRPr sz="1800">
              <a:solidFill>
                <a:schemeClr val="dk2"/>
              </a:solidFill>
              <a:latin typeface="Roboto"/>
              <a:ea typeface="Roboto"/>
              <a:cs typeface="Roboto"/>
              <a:sym typeface="Roboto"/>
            </a:endParaRPr>
          </a:p>
          <a:p>
            <a:pPr indent="-317500" lvl="1" marL="914400" marR="0" rtl="0" algn="l">
              <a:lnSpc>
                <a:spcPct val="115000"/>
              </a:lnSpc>
              <a:spcBef>
                <a:spcPts val="0"/>
              </a:spcBef>
              <a:spcAft>
                <a:spcPts val="0"/>
              </a:spcAft>
              <a:buClr>
                <a:schemeClr val="dk2"/>
              </a:buClr>
              <a:buSzPts val="1400"/>
              <a:buFont typeface="Roboto"/>
              <a:buChar char="○"/>
            </a:pPr>
            <a:r>
              <a:rPr lang="en" sz="1400">
                <a:solidFill>
                  <a:schemeClr val="dk2"/>
                </a:solidFill>
                <a:latin typeface="Roboto"/>
                <a:ea typeface="Roboto"/>
                <a:cs typeface="Roboto"/>
                <a:sym typeface="Roboto"/>
              </a:rPr>
              <a:t>A derivative of MVC design pattern which focuses on improving presentation logic</a:t>
            </a:r>
            <a:endParaRPr sz="1400">
              <a:solidFill>
                <a:schemeClr val="dk2"/>
              </a:solidFill>
              <a:latin typeface="Roboto"/>
              <a:ea typeface="Roboto"/>
              <a:cs typeface="Roboto"/>
              <a:sym typeface="Roboto"/>
            </a:endParaRPr>
          </a:p>
          <a:p>
            <a:pPr indent="-317500" lvl="1" marL="914400" marR="0" rtl="0" algn="l">
              <a:lnSpc>
                <a:spcPct val="115000"/>
              </a:lnSpc>
              <a:spcBef>
                <a:spcPts val="0"/>
              </a:spcBef>
              <a:spcAft>
                <a:spcPts val="0"/>
              </a:spcAft>
              <a:buClr>
                <a:schemeClr val="dk2"/>
              </a:buClr>
              <a:buSzPts val="1400"/>
              <a:buFont typeface="Roboto"/>
              <a:buChar char="○"/>
            </a:pPr>
            <a:r>
              <a:rPr lang="en" sz="1400">
                <a:solidFill>
                  <a:schemeClr val="dk2"/>
                </a:solidFill>
                <a:latin typeface="Roboto"/>
                <a:ea typeface="Roboto"/>
                <a:cs typeface="Roboto"/>
                <a:sym typeface="Roboto"/>
              </a:rPr>
              <a:t>Generally used in enterprise-level apps where it's necessary to reuse as much presentation logic as possible.</a:t>
            </a:r>
            <a:endParaRPr sz="1400">
              <a:solidFill>
                <a:schemeClr val="dk2"/>
              </a:solidFill>
              <a:latin typeface="Roboto"/>
              <a:ea typeface="Roboto"/>
              <a:cs typeface="Roboto"/>
              <a:sym typeface="Roboto"/>
            </a:endParaRPr>
          </a:p>
          <a:p>
            <a:pPr indent="-317500" lvl="1" marL="914400" marR="0" rtl="0" algn="l">
              <a:lnSpc>
                <a:spcPct val="115000"/>
              </a:lnSpc>
              <a:spcBef>
                <a:spcPts val="0"/>
              </a:spcBef>
              <a:spcAft>
                <a:spcPts val="0"/>
              </a:spcAft>
              <a:buClr>
                <a:schemeClr val="dk2"/>
              </a:buClr>
              <a:buSzPts val="1400"/>
              <a:buFont typeface="Roboto"/>
              <a:buChar char="○"/>
            </a:pPr>
            <a:r>
              <a:rPr lang="en" sz="1400">
                <a:solidFill>
                  <a:schemeClr val="dk2"/>
                </a:solidFill>
                <a:latin typeface="Roboto"/>
                <a:ea typeface="Roboto"/>
                <a:cs typeface="Roboto"/>
                <a:sym typeface="Roboto"/>
              </a:rPr>
              <a:t>JS Frameworks using MVP - Backbone.js</a:t>
            </a:r>
            <a:endParaRPr sz="1400">
              <a:solidFill>
                <a:schemeClr val="dk2"/>
              </a:solidFill>
              <a:latin typeface="Roboto"/>
              <a:ea typeface="Roboto"/>
              <a:cs typeface="Roboto"/>
              <a:sym typeface="Roboto"/>
            </a:endParaRPr>
          </a:p>
          <a:p>
            <a:pPr indent="-342900" lvl="0" marL="457200" marR="0" rtl="0" algn="l">
              <a:lnSpc>
                <a:spcPct val="115000"/>
              </a:lnSpc>
              <a:spcBef>
                <a:spcPts val="1000"/>
              </a:spcBef>
              <a:spcAft>
                <a:spcPts val="0"/>
              </a:spcAft>
              <a:buClr>
                <a:schemeClr val="dk2"/>
              </a:buClr>
              <a:buSzPts val="1800"/>
              <a:buFont typeface="Roboto"/>
              <a:buChar char="●"/>
            </a:pPr>
            <a:r>
              <a:rPr lang="en" sz="1800">
                <a:solidFill>
                  <a:schemeClr val="dk2"/>
                </a:solidFill>
                <a:latin typeface="Roboto"/>
                <a:ea typeface="Roboto"/>
                <a:cs typeface="Roboto"/>
                <a:sym typeface="Roboto"/>
              </a:rPr>
              <a:t>Model-View-ViewModel (MVVM) </a:t>
            </a:r>
            <a:endParaRPr sz="1800">
              <a:solidFill>
                <a:schemeClr val="dk2"/>
              </a:solidFill>
              <a:latin typeface="Roboto"/>
              <a:ea typeface="Roboto"/>
              <a:cs typeface="Roboto"/>
              <a:sym typeface="Roboto"/>
            </a:endParaRPr>
          </a:p>
          <a:p>
            <a:pPr indent="-317500" lvl="1" marL="914400" marR="0" rtl="0" algn="l">
              <a:lnSpc>
                <a:spcPct val="115000"/>
              </a:lnSpc>
              <a:spcBef>
                <a:spcPts val="0"/>
              </a:spcBef>
              <a:spcAft>
                <a:spcPts val="0"/>
              </a:spcAft>
              <a:buClr>
                <a:schemeClr val="dk2"/>
              </a:buClr>
              <a:buSzPts val="1400"/>
              <a:buFont typeface="Roboto"/>
              <a:buChar char="○"/>
            </a:pPr>
            <a:r>
              <a:rPr lang="en" sz="1400">
                <a:solidFill>
                  <a:schemeClr val="dk2"/>
                </a:solidFill>
                <a:latin typeface="Roboto"/>
                <a:ea typeface="Roboto"/>
                <a:cs typeface="Roboto"/>
                <a:sym typeface="Roboto"/>
              </a:rPr>
              <a:t>An architectural pattern based on MVC and MVP, which attempts to more clearly separate user-interfaces (UI) development from that of the business logic and behavior in an app.</a:t>
            </a:r>
            <a:endParaRPr sz="1400">
              <a:solidFill>
                <a:schemeClr val="dk2"/>
              </a:solidFill>
              <a:latin typeface="Roboto"/>
              <a:ea typeface="Roboto"/>
              <a:cs typeface="Roboto"/>
              <a:sym typeface="Roboto"/>
            </a:endParaRPr>
          </a:p>
          <a:p>
            <a:pPr indent="-317500" lvl="1" marL="914400" marR="0" rtl="0" algn="l">
              <a:lnSpc>
                <a:spcPct val="115000"/>
              </a:lnSpc>
              <a:spcBef>
                <a:spcPts val="0"/>
              </a:spcBef>
              <a:spcAft>
                <a:spcPts val="0"/>
              </a:spcAft>
              <a:buClr>
                <a:schemeClr val="dk2"/>
              </a:buClr>
              <a:buSzPts val="1400"/>
              <a:buFont typeface="Roboto"/>
              <a:buChar char="○"/>
            </a:pPr>
            <a:r>
              <a:rPr lang="en" sz="1400">
                <a:solidFill>
                  <a:schemeClr val="dk2"/>
                </a:solidFill>
                <a:latin typeface="Roboto"/>
                <a:ea typeface="Roboto"/>
                <a:cs typeface="Roboto"/>
                <a:sym typeface="Roboto"/>
              </a:rPr>
              <a:t>JS Frameworks using MVVM - Knockout.js</a:t>
            </a:r>
            <a:endParaRPr sz="1400">
              <a:solidFill>
                <a:schemeClr val="dk2"/>
              </a:solidFill>
              <a:latin typeface="Roboto"/>
              <a:ea typeface="Roboto"/>
              <a:cs typeface="Roboto"/>
              <a:sym typeface="Roboto"/>
            </a:endParaRPr>
          </a:p>
          <a:p>
            <a:pPr indent="-317500" lvl="0" marL="457200" marR="0" rtl="0" algn="l">
              <a:lnSpc>
                <a:spcPct val="115000"/>
              </a:lnSpc>
              <a:spcBef>
                <a:spcPts val="1000"/>
              </a:spcBef>
              <a:spcAft>
                <a:spcPts val="0"/>
              </a:spcAft>
              <a:buClr>
                <a:schemeClr val="dk2"/>
              </a:buClr>
              <a:buSzPts val="1400"/>
              <a:buFont typeface="Roboto"/>
              <a:buChar char="●"/>
            </a:pPr>
            <a:r>
              <a:rPr lang="en">
                <a:solidFill>
                  <a:schemeClr val="dk2"/>
                </a:solidFill>
                <a:latin typeface="Roboto"/>
                <a:ea typeface="Roboto"/>
                <a:cs typeface="Roboto"/>
                <a:sym typeface="Roboto"/>
              </a:rPr>
              <a:t>Other MV* patterns can be seen in many existing JS frameworks</a:t>
            </a:r>
            <a:endParaRPr>
              <a:solidFill>
                <a:schemeClr val="dk2"/>
              </a:solidFill>
              <a:latin typeface="Roboto"/>
              <a:ea typeface="Roboto"/>
              <a:cs typeface="Roboto"/>
              <a:sym typeface="Roboto"/>
            </a:endParaRPr>
          </a:p>
          <a:p>
            <a:pPr indent="-304800" lvl="1" marL="914400" marR="0" rtl="0" algn="l">
              <a:lnSpc>
                <a:spcPct val="115000"/>
              </a:lnSpc>
              <a:spcBef>
                <a:spcPts val="0"/>
              </a:spcBef>
              <a:spcAft>
                <a:spcPts val="0"/>
              </a:spcAft>
              <a:buClr>
                <a:schemeClr val="dk2"/>
              </a:buClr>
              <a:buSzPts val="1200"/>
              <a:buFont typeface="Roboto"/>
              <a:buChar char="○"/>
            </a:pPr>
            <a:r>
              <a:rPr lang="en">
                <a:solidFill>
                  <a:schemeClr val="dk2"/>
                </a:solidFill>
                <a:latin typeface="Roboto"/>
                <a:ea typeface="Roboto"/>
                <a:cs typeface="Roboto"/>
                <a:sym typeface="Roboto"/>
              </a:rPr>
              <a:t>AngularJS, Ember.js, DOJO, YUI, JavaScriptMVC</a:t>
            </a:r>
            <a:endParaRPr>
              <a:solidFill>
                <a:schemeClr val="dk2"/>
              </a:solidFill>
              <a:latin typeface="Roboto"/>
              <a:ea typeface="Roboto"/>
              <a:cs typeface="Roboto"/>
              <a:sym typeface="Roboto"/>
            </a:endParaRPr>
          </a:p>
          <a:p>
            <a:pPr indent="0" lvl="0" marL="0" marR="0" rtl="0" algn="r">
              <a:lnSpc>
                <a:spcPct val="115000"/>
              </a:lnSpc>
              <a:spcBef>
                <a:spcPts val="0"/>
              </a:spcBef>
              <a:spcAft>
                <a:spcPts val="0"/>
              </a:spcAft>
              <a:buNone/>
            </a:pPr>
            <a:r>
              <a:rPr lang="en">
                <a:solidFill>
                  <a:schemeClr val="dk2"/>
                </a:solidFill>
                <a:latin typeface="Roboto"/>
                <a:ea typeface="Roboto"/>
                <a:cs typeface="Roboto"/>
                <a:sym typeface="Roboto"/>
              </a:rPr>
              <a:t>Good demo examples here: </a:t>
            </a:r>
            <a:r>
              <a:rPr lang="en" u="sng">
                <a:solidFill>
                  <a:schemeClr val="accent1"/>
                </a:solidFill>
                <a:latin typeface="Roboto"/>
                <a:ea typeface="Roboto"/>
                <a:cs typeface="Roboto"/>
                <a:sym typeface="Roboto"/>
                <a:hlinkClick r:id="rId3"/>
              </a:rPr>
              <a:t>todomvc.com</a:t>
            </a:r>
            <a:endParaRPr>
              <a:solidFill>
                <a:schemeClr val="accent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Lecture Outline</a:t>
            </a:r>
            <a:endParaRPr/>
          </a:p>
        </p:txBody>
      </p:sp>
      <p:sp>
        <p:nvSpPr>
          <p:cNvPr id="80" name="Google Shape;80;p16"/>
          <p:cNvSpPr txBox="1"/>
          <p:nvPr>
            <p:ph idx="1" type="body"/>
          </p:nvPr>
        </p:nvSpPr>
        <p:spPr>
          <a:xfrm>
            <a:off x="311700" y="1152475"/>
            <a:ext cx="8520600" cy="39249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chemeClr val="dk2"/>
              </a:buClr>
              <a:buSzPts val="2000"/>
              <a:buFont typeface="Roboto"/>
              <a:buChar char="●"/>
            </a:pPr>
            <a:r>
              <a:rPr lang="en" sz="2000">
                <a:solidFill>
                  <a:schemeClr val="dk2"/>
                </a:solidFill>
                <a:latin typeface="Roboto"/>
                <a:ea typeface="Roboto"/>
                <a:cs typeface="Roboto"/>
                <a:sym typeface="Roboto"/>
              </a:rPr>
              <a:t>History of Internet &amp; WWW</a:t>
            </a:r>
            <a:endParaRPr sz="2000">
              <a:solidFill>
                <a:schemeClr val="dk2"/>
              </a:solidFill>
              <a:latin typeface="Roboto"/>
              <a:ea typeface="Roboto"/>
              <a:cs typeface="Roboto"/>
              <a:sym typeface="Roboto"/>
            </a:endParaRPr>
          </a:p>
          <a:p>
            <a:pPr indent="-355600" lvl="0" marL="457200" rtl="0" algn="l">
              <a:lnSpc>
                <a:spcPct val="150000"/>
              </a:lnSpc>
              <a:spcBef>
                <a:spcPts val="0"/>
              </a:spcBef>
              <a:spcAft>
                <a:spcPts val="0"/>
              </a:spcAft>
              <a:buClr>
                <a:schemeClr val="dk2"/>
              </a:buClr>
              <a:buSzPts val="2000"/>
              <a:buFont typeface="Roboto"/>
              <a:buChar char="●"/>
            </a:pPr>
            <a:r>
              <a:rPr lang="en" sz="2000">
                <a:solidFill>
                  <a:schemeClr val="dk2"/>
                </a:solidFill>
                <a:latin typeface="Roboto"/>
                <a:ea typeface="Roboto"/>
                <a:cs typeface="Roboto"/>
                <a:sym typeface="Roboto"/>
              </a:rPr>
              <a:t>How the Internet works</a:t>
            </a:r>
            <a:endParaRPr sz="2000">
              <a:solidFill>
                <a:schemeClr val="dk2"/>
              </a:solidFill>
              <a:latin typeface="Roboto"/>
              <a:ea typeface="Roboto"/>
              <a:cs typeface="Roboto"/>
              <a:sym typeface="Roboto"/>
            </a:endParaRPr>
          </a:p>
          <a:p>
            <a:pPr indent="-355600" lvl="0" marL="457200" rtl="0" algn="l">
              <a:lnSpc>
                <a:spcPct val="150000"/>
              </a:lnSpc>
              <a:spcBef>
                <a:spcPts val="0"/>
              </a:spcBef>
              <a:spcAft>
                <a:spcPts val="0"/>
              </a:spcAft>
              <a:buClr>
                <a:schemeClr val="dk2"/>
              </a:buClr>
              <a:buSzPts val="2000"/>
              <a:buFont typeface="Roboto"/>
              <a:buChar char="●"/>
            </a:pPr>
            <a:r>
              <a:rPr lang="en" sz="2000">
                <a:solidFill>
                  <a:schemeClr val="dk2"/>
                </a:solidFill>
                <a:latin typeface="Roboto"/>
                <a:ea typeface="Roboto"/>
                <a:cs typeface="Roboto"/>
                <a:sym typeface="Roboto"/>
              </a:rPr>
              <a:t>Web application architectures</a:t>
            </a:r>
            <a:endParaRPr sz="2000">
              <a:solidFill>
                <a:schemeClr val="dk2"/>
              </a:solidFill>
              <a:latin typeface="Roboto"/>
              <a:ea typeface="Roboto"/>
              <a:cs typeface="Roboto"/>
              <a:sym typeface="Roboto"/>
            </a:endParaRPr>
          </a:p>
          <a:p>
            <a:pPr indent="-355600" lvl="0" marL="457200" rtl="0" algn="l">
              <a:lnSpc>
                <a:spcPct val="150000"/>
              </a:lnSpc>
              <a:spcBef>
                <a:spcPts val="0"/>
              </a:spcBef>
              <a:spcAft>
                <a:spcPts val="0"/>
              </a:spcAft>
              <a:buClr>
                <a:schemeClr val="dk2"/>
              </a:buClr>
              <a:buSzPts val="2000"/>
              <a:buFont typeface="Roboto"/>
              <a:buChar char="●"/>
            </a:pPr>
            <a:r>
              <a:rPr lang="en" sz="2000">
                <a:solidFill>
                  <a:schemeClr val="dk2"/>
                </a:solidFill>
                <a:latin typeface="Roboto"/>
                <a:ea typeface="Roboto"/>
                <a:cs typeface="Roboto"/>
                <a:sym typeface="Roboto"/>
              </a:rPr>
              <a:t>Design Patterns (MVC)</a:t>
            </a:r>
            <a:endParaRPr sz="600">
              <a:solidFill>
                <a:schemeClr val="dk2"/>
              </a:solidFill>
              <a:latin typeface="Roboto"/>
              <a:ea typeface="Roboto"/>
              <a:cs typeface="Roboto"/>
              <a:sym typeface="Roboto"/>
            </a:endParaRPr>
          </a:p>
          <a:p>
            <a:pPr indent="0" lvl="0" marL="0" rtl="0" algn="l">
              <a:spcBef>
                <a:spcPts val="500"/>
              </a:spcBef>
              <a:spcAft>
                <a:spcPts val="0"/>
              </a:spcAft>
              <a:buNone/>
            </a:pPr>
            <a:r>
              <a:rPr lang="en" sz="1400">
                <a:solidFill>
                  <a:schemeClr val="dk2"/>
                </a:solidFill>
                <a:latin typeface="Roboto"/>
                <a:ea typeface="Roboto"/>
                <a:cs typeface="Roboto"/>
                <a:sym typeface="Roboto"/>
              </a:rPr>
              <a:t>Reading for this lecture:</a:t>
            </a:r>
            <a:endParaRPr sz="1400">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AutoNum type="arabicPeriod"/>
            </a:pPr>
            <a:r>
              <a:rPr lang="en" sz="1400" u="sng">
                <a:solidFill>
                  <a:schemeClr val="accent1"/>
                </a:solidFill>
                <a:latin typeface="Roboto"/>
                <a:ea typeface="Roboto"/>
                <a:cs typeface="Roboto"/>
                <a:sym typeface="Roboto"/>
                <a:hlinkClick r:id="rId3"/>
              </a:rPr>
              <a:t>The World Wide Web: Past, Present and Future (1996)</a:t>
            </a:r>
            <a:r>
              <a:rPr lang="en" sz="1400">
                <a:solidFill>
                  <a:schemeClr val="accent2"/>
                </a:solidFill>
                <a:latin typeface="Roboto"/>
                <a:ea typeface="Roboto"/>
                <a:cs typeface="Roboto"/>
                <a:sym typeface="Roboto"/>
              </a:rPr>
              <a:t> </a:t>
            </a:r>
            <a:r>
              <a:rPr lang="en" sz="1400">
                <a:solidFill>
                  <a:schemeClr val="dk2"/>
                </a:solidFill>
                <a:latin typeface="Roboto"/>
                <a:ea typeface="Roboto"/>
                <a:cs typeface="Roboto"/>
                <a:sym typeface="Roboto"/>
              </a:rPr>
              <a:t>- Tim Berners-Lee</a:t>
            </a:r>
            <a:endParaRPr sz="1400">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AutoNum type="arabicPeriod"/>
            </a:pPr>
            <a:r>
              <a:rPr lang="en" sz="1400" u="sng">
                <a:solidFill>
                  <a:schemeClr val="accent1"/>
                </a:solidFill>
                <a:latin typeface="Roboto"/>
                <a:ea typeface="Roboto"/>
                <a:cs typeface="Roboto"/>
                <a:sym typeface="Roboto"/>
                <a:hlinkClick r:id="rId4"/>
              </a:rPr>
              <a:t>MDN: How does the Internet work?</a:t>
            </a:r>
            <a:endParaRPr sz="1400">
              <a:solidFill>
                <a:schemeClr val="accent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AutoNum type="arabicPeriod"/>
            </a:pPr>
            <a:r>
              <a:rPr lang="en" sz="1400" u="sng">
                <a:solidFill>
                  <a:schemeClr val="accent1"/>
                </a:solidFill>
                <a:latin typeface="Roboto"/>
                <a:ea typeface="Roboto"/>
                <a:cs typeface="Roboto"/>
                <a:sym typeface="Roboto"/>
                <a:hlinkClick r:id="rId5"/>
              </a:rPr>
              <a:t>MDN:  How the web works</a:t>
            </a:r>
            <a:endParaRPr sz="1400">
              <a:solidFill>
                <a:schemeClr val="accent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AutoNum type="arabicPeriod"/>
            </a:pPr>
            <a:r>
              <a:rPr lang="en" sz="1400" u="sng">
                <a:solidFill>
                  <a:schemeClr val="accent1"/>
                </a:solidFill>
                <a:latin typeface="Roboto"/>
                <a:ea typeface="Roboto"/>
                <a:cs typeface="Roboto"/>
                <a:sym typeface="Roboto"/>
                <a:hlinkClick r:id="rId6"/>
              </a:rPr>
              <a:t>Ch 8.1 Dynamic Web Applications</a:t>
            </a:r>
            <a:r>
              <a:rPr lang="en" sz="1400">
                <a:solidFill>
                  <a:schemeClr val="dk2"/>
                </a:solidFill>
                <a:latin typeface="Roboto"/>
                <a:ea typeface="Roboto"/>
                <a:cs typeface="Roboto"/>
                <a:sym typeface="Roboto"/>
              </a:rPr>
              <a:t> (pg 201 - 203) from Web Application Architecture by Leon Shklar &amp; Richard Rosen</a:t>
            </a:r>
            <a:endParaRPr sz="1400">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AutoNum type="arabicPeriod"/>
            </a:pPr>
            <a:r>
              <a:rPr lang="en" sz="1400" u="sng">
                <a:solidFill>
                  <a:schemeClr val="accent1"/>
                </a:solidFill>
                <a:latin typeface="Roboto"/>
                <a:ea typeface="Roboto"/>
                <a:cs typeface="Roboto"/>
                <a:sym typeface="Roboto"/>
                <a:hlinkClick r:id="rId7"/>
              </a:rPr>
              <a:t>JavaScript MV* Patterns</a:t>
            </a:r>
            <a:r>
              <a:rPr lang="en" sz="1400">
                <a:solidFill>
                  <a:schemeClr val="accent2"/>
                </a:solidFill>
                <a:latin typeface="Roboto"/>
                <a:ea typeface="Roboto"/>
                <a:cs typeface="Roboto"/>
                <a:sym typeface="Roboto"/>
              </a:rPr>
              <a:t> </a:t>
            </a:r>
            <a:r>
              <a:rPr lang="en" sz="1400">
                <a:solidFill>
                  <a:schemeClr val="dk2"/>
                </a:solidFill>
                <a:latin typeface="Roboto"/>
                <a:ea typeface="Roboto"/>
                <a:cs typeface="Roboto"/>
                <a:sym typeface="Roboto"/>
              </a:rPr>
              <a:t>from</a:t>
            </a:r>
            <a:r>
              <a:rPr lang="en" sz="1400">
                <a:solidFill>
                  <a:schemeClr val="accent2"/>
                </a:solidFill>
                <a:latin typeface="Roboto"/>
                <a:ea typeface="Roboto"/>
                <a:cs typeface="Roboto"/>
                <a:sym typeface="Roboto"/>
              </a:rPr>
              <a:t> </a:t>
            </a:r>
            <a:r>
              <a:rPr lang="en" sz="1400" u="sng">
                <a:solidFill>
                  <a:srgbClr val="007D71"/>
                </a:solidFill>
                <a:latin typeface="Roboto"/>
                <a:ea typeface="Roboto"/>
                <a:cs typeface="Roboto"/>
                <a:sym typeface="Roboto"/>
                <a:hlinkClick r:id="rId8"/>
              </a:rPr>
              <a:t>Learning JavaScript Design Patterns</a:t>
            </a:r>
            <a:r>
              <a:rPr lang="en" sz="1400">
                <a:solidFill>
                  <a:schemeClr val="accent2"/>
                </a:solidFill>
                <a:latin typeface="Roboto"/>
                <a:ea typeface="Roboto"/>
                <a:cs typeface="Roboto"/>
                <a:sym typeface="Roboto"/>
              </a:rPr>
              <a:t> </a:t>
            </a:r>
            <a:r>
              <a:rPr lang="en" sz="1400">
                <a:solidFill>
                  <a:schemeClr val="dk2"/>
                </a:solidFill>
                <a:latin typeface="Roboto"/>
                <a:ea typeface="Roboto"/>
                <a:cs typeface="Roboto"/>
                <a:sym typeface="Roboto"/>
              </a:rPr>
              <a:t>by Addy Osmani </a:t>
            </a:r>
            <a:endParaRPr sz="1400">
              <a:solidFill>
                <a:schemeClr val="dk2"/>
              </a:solidFill>
              <a:latin typeface="Roboto"/>
              <a:ea typeface="Roboto"/>
              <a:cs typeface="Roboto"/>
              <a:sym typeface="Roboto"/>
            </a:endParaRPr>
          </a:p>
          <a:p>
            <a:pPr indent="0" lvl="0" marL="0" rtl="0" algn="l">
              <a:spcBef>
                <a:spcPts val="1600"/>
              </a:spcBef>
              <a:spcAft>
                <a:spcPts val="0"/>
              </a:spcAft>
              <a:buNone/>
            </a:pPr>
            <a:r>
              <a:t/>
            </a:r>
            <a:endParaRPr sz="1400" u="sng">
              <a:solidFill>
                <a:schemeClr val="accent1"/>
              </a:solidFill>
              <a:latin typeface="Roboto"/>
              <a:ea typeface="Roboto"/>
              <a:cs typeface="Roboto"/>
              <a:sym typeface="Roboto"/>
            </a:endParaRPr>
          </a:p>
          <a:p>
            <a:pPr indent="0" lvl="0" marL="0" marR="0" rtl="0" algn="l">
              <a:lnSpc>
                <a:spcPct val="115000"/>
              </a:lnSpc>
              <a:spcBef>
                <a:spcPts val="1600"/>
              </a:spcBef>
              <a:spcAft>
                <a:spcPts val="0"/>
              </a:spcAft>
              <a:buClr>
                <a:srgbClr val="000000"/>
              </a:buClr>
              <a:buSzPts val="1100"/>
              <a:buNone/>
            </a:pPr>
            <a:r>
              <a:t/>
            </a:r>
            <a:endParaRPr sz="1400">
              <a:solidFill>
                <a:schemeClr val="accent2"/>
              </a:solidFill>
              <a:latin typeface="Roboto"/>
              <a:ea typeface="Roboto"/>
              <a:cs typeface="Roboto"/>
              <a:sym typeface="Roboto"/>
            </a:endParaRPr>
          </a:p>
        </p:txBody>
      </p:sp>
      <p:pic>
        <p:nvPicPr>
          <p:cNvPr id="81" name="Google Shape;81;p16"/>
          <p:cNvPicPr preferRelativeResize="0"/>
          <p:nvPr/>
        </p:nvPicPr>
        <p:blipFill>
          <a:blip r:embed="rId9">
            <a:alphaModFix/>
          </a:blip>
          <a:stretch>
            <a:fillRect/>
          </a:stretch>
        </p:blipFill>
        <p:spPr>
          <a:xfrm>
            <a:off x="4966200" y="728650"/>
            <a:ext cx="3065500" cy="21841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430" name="Shape 430"/>
        <p:cNvGrpSpPr/>
        <p:nvPr/>
      </p:nvGrpSpPr>
      <p:grpSpPr>
        <a:xfrm>
          <a:off x="0" y="0"/>
          <a:ext cx="0" cy="0"/>
          <a:chOff x="0" y="0"/>
          <a:chExt cx="0" cy="0"/>
        </a:xfrm>
      </p:grpSpPr>
      <p:sp>
        <p:nvSpPr>
          <p:cNvPr id="431" name="Google Shape;431;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Architectural breakdown </a:t>
            </a:r>
            <a:r>
              <a:rPr lang="en"/>
              <a:t>&amp; corresponding tech</a:t>
            </a:r>
            <a:endParaRPr>
              <a:latin typeface="Roboto"/>
              <a:ea typeface="Roboto"/>
              <a:cs typeface="Roboto"/>
              <a:sym typeface="Roboto"/>
            </a:endParaRPr>
          </a:p>
        </p:txBody>
      </p:sp>
      <p:sp>
        <p:nvSpPr>
          <p:cNvPr id="432" name="Google Shape;432;p34"/>
          <p:cNvSpPr/>
          <p:nvPr/>
        </p:nvSpPr>
        <p:spPr>
          <a:xfrm>
            <a:off x="433813" y="1515375"/>
            <a:ext cx="3207600" cy="2173500"/>
          </a:xfrm>
          <a:prstGeom prst="rect">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4"/>
          <p:cNvSpPr/>
          <p:nvPr/>
        </p:nvSpPr>
        <p:spPr>
          <a:xfrm>
            <a:off x="4215088" y="1515375"/>
            <a:ext cx="3821100" cy="2173500"/>
          </a:xfrm>
          <a:prstGeom prst="rect">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4"/>
          <p:cNvSpPr txBox="1"/>
          <p:nvPr/>
        </p:nvSpPr>
        <p:spPr>
          <a:xfrm>
            <a:off x="874213" y="1151475"/>
            <a:ext cx="2326800" cy="3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EE2214"/>
                </a:solidFill>
                <a:latin typeface="Abel"/>
                <a:ea typeface="Abel"/>
                <a:cs typeface="Abel"/>
                <a:sym typeface="Abel"/>
              </a:rPr>
              <a:t>Client-side / Frontend Technologies</a:t>
            </a:r>
            <a:endParaRPr sz="1200">
              <a:solidFill>
                <a:srgbClr val="EE2214"/>
              </a:solidFill>
              <a:latin typeface="Abel"/>
              <a:ea typeface="Abel"/>
              <a:cs typeface="Abel"/>
              <a:sym typeface="Abel"/>
            </a:endParaRPr>
          </a:p>
        </p:txBody>
      </p:sp>
      <p:sp>
        <p:nvSpPr>
          <p:cNvPr id="435" name="Google Shape;435;p34"/>
          <p:cNvSpPr txBox="1"/>
          <p:nvPr/>
        </p:nvSpPr>
        <p:spPr>
          <a:xfrm>
            <a:off x="5108050" y="1151475"/>
            <a:ext cx="2326800" cy="3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EE2214"/>
                </a:solidFill>
                <a:latin typeface="Abel"/>
                <a:ea typeface="Abel"/>
                <a:cs typeface="Abel"/>
                <a:sym typeface="Abel"/>
              </a:rPr>
              <a:t>Server</a:t>
            </a:r>
            <a:r>
              <a:rPr lang="en" sz="1200">
                <a:solidFill>
                  <a:srgbClr val="EE2214"/>
                </a:solidFill>
                <a:latin typeface="Abel"/>
                <a:ea typeface="Abel"/>
                <a:cs typeface="Abel"/>
                <a:sym typeface="Abel"/>
              </a:rPr>
              <a:t>-side / Backend Technologies</a:t>
            </a:r>
            <a:endParaRPr sz="1200">
              <a:solidFill>
                <a:srgbClr val="EE2214"/>
              </a:solidFill>
              <a:latin typeface="Abel"/>
              <a:ea typeface="Abel"/>
              <a:cs typeface="Abel"/>
              <a:sym typeface="Abel"/>
            </a:endParaRPr>
          </a:p>
        </p:txBody>
      </p:sp>
      <p:pic>
        <p:nvPicPr>
          <p:cNvPr descr="HTML5_Logo_512.png" id="436" name="Google Shape;436;p34"/>
          <p:cNvPicPr preferRelativeResize="0"/>
          <p:nvPr/>
        </p:nvPicPr>
        <p:blipFill>
          <a:blip r:embed="rId3">
            <a:alphaModFix/>
          </a:blip>
          <a:stretch>
            <a:fillRect/>
          </a:stretch>
        </p:blipFill>
        <p:spPr>
          <a:xfrm>
            <a:off x="890737" y="1708825"/>
            <a:ext cx="598575" cy="589297"/>
          </a:xfrm>
          <a:prstGeom prst="rect">
            <a:avLst/>
          </a:prstGeom>
          <a:noFill/>
          <a:ln>
            <a:noFill/>
          </a:ln>
        </p:spPr>
      </p:pic>
      <p:pic>
        <p:nvPicPr>
          <p:cNvPr descr="CSS3_Logo.png" id="437" name="Google Shape;437;p34"/>
          <p:cNvPicPr preferRelativeResize="0"/>
          <p:nvPr/>
        </p:nvPicPr>
        <p:blipFill>
          <a:blip r:embed="rId4">
            <a:alphaModFix/>
          </a:blip>
          <a:stretch>
            <a:fillRect/>
          </a:stretch>
        </p:blipFill>
        <p:spPr>
          <a:xfrm>
            <a:off x="1848313" y="1708825"/>
            <a:ext cx="421548" cy="589301"/>
          </a:xfrm>
          <a:prstGeom prst="rect">
            <a:avLst/>
          </a:prstGeom>
          <a:noFill/>
          <a:ln>
            <a:noFill/>
          </a:ln>
        </p:spPr>
      </p:pic>
      <p:pic>
        <p:nvPicPr>
          <p:cNvPr descr="Mmww2.png" id="438" name="Google Shape;438;p34"/>
          <p:cNvPicPr preferRelativeResize="0"/>
          <p:nvPr/>
        </p:nvPicPr>
        <p:blipFill>
          <a:blip r:embed="rId5">
            <a:alphaModFix/>
          </a:blip>
          <a:stretch>
            <a:fillRect/>
          </a:stretch>
        </p:blipFill>
        <p:spPr>
          <a:xfrm>
            <a:off x="2628866" y="1742550"/>
            <a:ext cx="530075" cy="521856"/>
          </a:xfrm>
          <a:prstGeom prst="rect">
            <a:avLst/>
          </a:prstGeom>
          <a:noFill/>
          <a:ln>
            <a:noFill/>
          </a:ln>
        </p:spPr>
      </p:pic>
      <p:pic>
        <p:nvPicPr>
          <p:cNvPr descr="2000px-AJAX_logo_by_gengns.svg.png" id="439" name="Google Shape;439;p34"/>
          <p:cNvPicPr preferRelativeResize="0"/>
          <p:nvPr/>
        </p:nvPicPr>
        <p:blipFill>
          <a:blip r:embed="rId6">
            <a:alphaModFix/>
          </a:blip>
          <a:stretch>
            <a:fillRect/>
          </a:stretch>
        </p:blipFill>
        <p:spPr>
          <a:xfrm>
            <a:off x="3429200" y="1869450"/>
            <a:ext cx="998075" cy="471674"/>
          </a:xfrm>
          <a:prstGeom prst="rect">
            <a:avLst/>
          </a:prstGeom>
          <a:noFill/>
          <a:ln>
            <a:noFill/>
          </a:ln>
        </p:spPr>
      </p:pic>
      <p:pic>
        <p:nvPicPr>
          <p:cNvPr descr="bootstrap.png" id="440" name="Google Shape;440;p34"/>
          <p:cNvPicPr preferRelativeResize="0"/>
          <p:nvPr/>
        </p:nvPicPr>
        <p:blipFill>
          <a:blip r:embed="rId7">
            <a:alphaModFix/>
          </a:blip>
          <a:stretch>
            <a:fillRect/>
          </a:stretch>
        </p:blipFill>
        <p:spPr>
          <a:xfrm>
            <a:off x="2101490" y="2639051"/>
            <a:ext cx="598575" cy="471423"/>
          </a:xfrm>
          <a:prstGeom prst="rect">
            <a:avLst/>
          </a:prstGeom>
          <a:noFill/>
          <a:ln>
            <a:noFill/>
          </a:ln>
        </p:spPr>
      </p:pic>
      <p:grpSp>
        <p:nvGrpSpPr>
          <p:cNvPr id="441" name="Google Shape;441;p34"/>
          <p:cNvGrpSpPr/>
          <p:nvPr/>
        </p:nvGrpSpPr>
        <p:grpSpPr>
          <a:xfrm>
            <a:off x="1178583" y="2568621"/>
            <a:ext cx="559701" cy="612267"/>
            <a:chOff x="152400" y="2395501"/>
            <a:chExt cx="1609725" cy="1905000"/>
          </a:xfrm>
        </p:grpSpPr>
        <p:pic>
          <p:nvPicPr>
            <p:cNvPr descr="jquery-logo.png" id="442" name="Google Shape;442;p34"/>
            <p:cNvPicPr preferRelativeResize="0"/>
            <p:nvPr/>
          </p:nvPicPr>
          <p:blipFill rotWithShape="1">
            <a:blip r:embed="rId8">
              <a:alphaModFix/>
            </a:blip>
            <a:srcRect b="0" l="0" r="0" t="17992"/>
            <a:stretch/>
          </p:blipFill>
          <p:spPr>
            <a:xfrm>
              <a:off x="152400" y="2738300"/>
              <a:ext cx="1609725" cy="1562200"/>
            </a:xfrm>
            <a:prstGeom prst="rect">
              <a:avLst/>
            </a:prstGeom>
            <a:noFill/>
            <a:ln>
              <a:noFill/>
            </a:ln>
          </p:spPr>
        </p:pic>
        <p:pic>
          <p:nvPicPr>
            <p:cNvPr descr="jquery-logo.png" id="443" name="Google Shape;443;p34"/>
            <p:cNvPicPr preferRelativeResize="0"/>
            <p:nvPr/>
          </p:nvPicPr>
          <p:blipFill rotWithShape="1">
            <a:blip r:embed="rId9">
              <a:alphaModFix/>
            </a:blip>
            <a:srcRect b="81791" l="0" r="0" t="0"/>
            <a:stretch/>
          </p:blipFill>
          <p:spPr>
            <a:xfrm>
              <a:off x="152400" y="2395501"/>
              <a:ext cx="1609725" cy="346875"/>
            </a:xfrm>
            <a:prstGeom prst="rect">
              <a:avLst/>
            </a:prstGeom>
            <a:noFill/>
            <a:ln>
              <a:noFill/>
            </a:ln>
          </p:spPr>
        </p:pic>
      </p:grpSp>
      <p:sp>
        <p:nvSpPr>
          <p:cNvPr id="444" name="Google Shape;444;p34"/>
          <p:cNvSpPr txBox="1"/>
          <p:nvPr/>
        </p:nvSpPr>
        <p:spPr>
          <a:xfrm>
            <a:off x="1604413" y="2958075"/>
            <a:ext cx="866400" cy="7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007D71"/>
                </a:solidFill>
              </a:rPr>
              <a:t>. . .</a:t>
            </a:r>
            <a:endParaRPr sz="3600">
              <a:solidFill>
                <a:srgbClr val="007D71"/>
              </a:solidFill>
            </a:endParaRPr>
          </a:p>
        </p:txBody>
      </p:sp>
      <p:sp>
        <p:nvSpPr>
          <p:cNvPr id="445" name="Google Shape;445;p34"/>
          <p:cNvSpPr txBox="1"/>
          <p:nvPr/>
        </p:nvSpPr>
        <p:spPr>
          <a:xfrm>
            <a:off x="5615488" y="2958075"/>
            <a:ext cx="866400" cy="7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007D71"/>
                </a:solidFill>
              </a:rPr>
              <a:t>. . .</a:t>
            </a:r>
            <a:endParaRPr sz="3600">
              <a:solidFill>
                <a:srgbClr val="007D71"/>
              </a:solidFill>
            </a:endParaRPr>
          </a:p>
        </p:txBody>
      </p:sp>
      <p:pic>
        <p:nvPicPr>
          <p:cNvPr descr="nodejs-new-pantone-black.png" id="446" name="Google Shape;446;p34"/>
          <p:cNvPicPr preferRelativeResize="0"/>
          <p:nvPr/>
        </p:nvPicPr>
        <p:blipFill>
          <a:blip r:embed="rId10">
            <a:alphaModFix/>
          </a:blip>
          <a:stretch>
            <a:fillRect/>
          </a:stretch>
        </p:blipFill>
        <p:spPr>
          <a:xfrm>
            <a:off x="4734425" y="1824637"/>
            <a:ext cx="1374569" cy="828974"/>
          </a:xfrm>
          <a:prstGeom prst="rect">
            <a:avLst/>
          </a:prstGeom>
          <a:noFill/>
          <a:ln>
            <a:noFill/>
          </a:ln>
        </p:spPr>
      </p:pic>
      <p:pic>
        <p:nvPicPr>
          <p:cNvPr descr="mongodb.png" id="447" name="Google Shape;447;p34"/>
          <p:cNvPicPr preferRelativeResize="0"/>
          <p:nvPr/>
        </p:nvPicPr>
        <p:blipFill>
          <a:blip r:embed="rId11">
            <a:alphaModFix/>
          </a:blip>
          <a:stretch>
            <a:fillRect/>
          </a:stretch>
        </p:blipFill>
        <p:spPr>
          <a:xfrm>
            <a:off x="6520534" y="1617508"/>
            <a:ext cx="990917" cy="975557"/>
          </a:xfrm>
          <a:prstGeom prst="rect">
            <a:avLst/>
          </a:prstGeom>
          <a:noFill/>
          <a:ln>
            <a:noFill/>
          </a:ln>
        </p:spPr>
      </p:pic>
      <p:pic>
        <p:nvPicPr>
          <p:cNvPr descr="express.png" id="448" name="Google Shape;448;p34"/>
          <p:cNvPicPr preferRelativeResize="0"/>
          <p:nvPr/>
        </p:nvPicPr>
        <p:blipFill>
          <a:blip r:embed="rId12">
            <a:alphaModFix/>
          </a:blip>
          <a:stretch>
            <a:fillRect/>
          </a:stretch>
        </p:blipFill>
        <p:spPr>
          <a:xfrm>
            <a:off x="4310412" y="2893858"/>
            <a:ext cx="1133050" cy="252192"/>
          </a:xfrm>
          <a:prstGeom prst="rect">
            <a:avLst/>
          </a:prstGeom>
          <a:noFill/>
          <a:ln>
            <a:noFill/>
          </a:ln>
        </p:spPr>
      </p:pic>
      <p:pic>
        <p:nvPicPr>
          <p:cNvPr descr="mongoose.png" id="449" name="Google Shape;449;p34"/>
          <p:cNvPicPr preferRelativeResize="0"/>
          <p:nvPr/>
        </p:nvPicPr>
        <p:blipFill rotWithShape="1">
          <a:blip r:embed="rId13">
            <a:alphaModFix/>
          </a:blip>
          <a:srcRect b="21565" l="0" r="0" t="18229"/>
          <a:stretch/>
        </p:blipFill>
        <p:spPr>
          <a:xfrm>
            <a:off x="6730124" y="2865127"/>
            <a:ext cx="951600" cy="309649"/>
          </a:xfrm>
          <a:prstGeom prst="rect">
            <a:avLst/>
          </a:prstGeom>
          <a:noFill/>
          <a:ln>
            <a:noFill/>
          </a:ln>
        </p:spPr>
      </p:pic>
      <p:sp>
        <p:nvSpPr>
          <p:cNvPr id="450" name="Google Shape;450;p34"/>
          <p:cNvSpPr txBox="1"/>
          <p:nvPr/>
        </p:nvSpPr>
        <p:spPr>
          <a:xfrm>
            <a:off x="5706088" y="2777525"/>
            <a:ext cx="761400" cy="3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lt1"/>
                </a:solidFill>
                <a:latin typeface="Montserrat"/>
                <a:ea typeface="Montserrat"/>
                <a:cs typeface="Montserrat"/>
                <a:sym typeface="Montserrat"/>
              </a:rPr>
              <a:t>EJS</a:t>
            </a:r>
            <a:endParaRPr sz="2200">
              <a:solidFill>
                <a:schemeClr val="lt1"/>
              </a:solidFill>
              <a:latin typeface="Montserrat"/>
              <a:ea typeface="Montserrat"/>
              <a:cs typeface="Montserrat"/>
              <a:sym typeface="Montserrat"/>
            </a:endParaRPr>
          </a:p>
        </p:txBody>
      </p:sp>
      <p:sp>
        <p:nvSpPr>
          <p:cNvPr id="451" name="Google Shape;451;p34"/>
          <p:cNvSpPr/>
          <p:nvPr/>
        </p:nvSpPr>
        <p:spPr>
          <a:xfrm>
            <a:off x="480550" y="4015975"/>
            <a:ext cx="3284100" cy="368700"/>
          </a:xfrm>
          <a:prstGeom prst="roundRect">
            <a:avLst>
              <a:gd fmla="val 16667" name="adj"/>
            </a:avLst>
          </a:prstGeom>
          <a:solidFill>
            <a:srgbClr val="00DBC6">
              <a:alpha val="911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Roboto"/>
                <a:ea typeface="Roboto"/>
                <a:cs typeface="Roboto"/>
                <a:sym typeface="Roboto"/>
              </a:rPr>
              <a:t>Frontend Implementation</a:t>
            </a:r>
            <a:endParaRPr>
              <a:solidFill>
                <a:schemeClr val="dk2"/>
              </a:solidFill>
              <a:latin typeface="Roboto"/>
              <a:ea typeface="Roboto"/>
              <a:cs typeface="Roboto"/>
              <a:sym typeface="Roboto"/>
            </a:endParaRPr>
          </a:p>
        </p:txBody>
      </p:sp>
      <p:sp>
        <p:nvSpPr>
          <p:cNvPr id="452" name="Google Shape;452;p34"/>
          <p:cNvSpPr/>
          <p:nvPr/>
        </p:nvSpPr>
        <p:spPr>
          <a:xfrm>
            <a:off x="3899650" y="4015975"/>
            <a:ext cx="4452000" cy="368700"/>
          </a:xfrm>
          <a:prstGeom prst="roundRect">
            <a:avLst>
              <a:gd fmla="val 16667" name="adj"/>
            </a:avLst>
          </a:prstGeom>
          <a:solidFill>
            <a:srgbClr val="00DBC6">
              <a:alpha val="911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Roboto"/>
                <a:ea typeface="Roboto"/>
                <a:cs typeface="Roboto"/>
                <a:sym typeface="Roboto"/>
              </a:rPr>
              <a:t>Back</a:t>
            </a:r>
            <a:r>
              <a:rPr lang="en">
                <a:solidFill>
                  <a:schemeClr val="dk2"/>
                </a:solidFill>
                <a:latin typeface="Roboto"/>
                <a:ea typeface="Roboto"/>
                <a:cs typeface="Roboto"/>
                <a:sym typeface="Roboto"/>
              </a:rPr>
              <a:t>end Implementation, Integration &amp; Hosting</a:t>
            </a:r>
            <a:endParaRPr>
              <a:solidFill>
                <a:schemeClr val="dk2"/>
              </a:solidFill>
              <a:latin typeface="Roboto"/>
              <a:ea typeface="Roboto"/>
              <a:cs typeface="Roboto"/>
              <a:sym typeface="Roboto"/>
            </a:endParaRPr>
          </a:p>
        </p:txBody>
      </p:sp>
      <p:cxnSp>
        <p:nvCxnSpPr>
          <p:cNvPr id="453" name="Google Shape;453;p34"/>
          <p:cNvCxnSpPr/>
          <p:nvPr/>
        </p:nvCxnSpPr>
        <p:spPr>
          <a:xfrm flipH="1" rot="10800000">
            <a:off x="256050" y="4608688"/>
            <a:ext cx="8631900" cy="27000"/>
          </a:xfrm>
          <a:prstGeom prst="straightConnector1">
            <a:avLst/>
          </a:prstGeom>
          <a:noFill/>
          <a:ln cap="flat" cmpd="sng" w="9525">
            <a:solidFill>
              <a:srgbClr val="00DBC6"/>
            </a:solidFill>
            <a:prstDash val="dot"/>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35"/>
          <p:cNvSpPr txBox="1"/>
          <p:nvPr>
            <p:ph idx="1" type="body"/>
          </p:nvPr>
        </p:nvSpPr>
        <p:spPr>
          <a:xfrm>
            <a:off x="2227600" y="957538"/>
            <a:ext cx="6491400" cy="1356600"/>
          </a:xfrm>
          <a:prstGeom prst="rect">
            <a:avLst/>
          </a:prstGeom>
        </p:spPr>
        <p:txBody>
          <a:bodyPr anchorCtr="0" anchor="t" bIns="91425" lIns="91425" spcFirstLastPara="1" rIns="91425" wrap="square" tIns="91425">
            <a:noAutofit/>
          </a:bodyPr>
          <a:lstStyle/>
          <a:p>
            <a:pPr indent="-355600" lvl="0" marL="457200" rtl="0" algn="l">
              <a:lnSpc>
                <a:spcPct val="200000"/>
              </a:lnSpc>
              <a:spcBef>
                <a:spcPts val="0"/>
              </a:spcBef>
              <a:spcAft>
                <a:spcPts val="0"/>
              </a:spcAft>
              <a:buSzPts val="2000"/>
              <a:buFont typeface="Roboto"/>
              <a:buChar char="●"/>
            </a:pPr>
            <a:r>
              <a:rPr lang="en">
                <a:latin typeface="Roboto"/>
                <a:ea typeface="Roboto"/>
                <a:cs typeface="Roboto"/>
                <a:sym typeface="Roboto"/>
              </a:rPr>
              <a:t>Project Teams (</a:t>
            </a:r>
            <a:r>
              <a:rPr lang="en" u="sng">
                <a:solidFill>
                  <a:schemeClr val="hlink"/>
                </a:solidFill>
                <a:latin typeface="Roboto"/>
                <a:ea typeface="Roboto"/>
                <a:cs typeface="Roboto"/>
                <a:sym typeface="Roboto"/>
                <a:hlinkClick r:id="rId3"/>
              </a:rPr>
              <a:t>please sign up here</a:t>
            </a:r>
            <a:r>
              <a:rPr lang="en">
                <a:latin typeface="Roboto"/>
                <a:ea typeface="Roboto"/>
                <a:cs typeface="Roboto"/>
                <a:sym typeface="Roboto"/>
              </a:rPr>
              <a:t>)</a:t>
            </a:r>
            <a:endParaRPr>
              <a:latin typeface="Roboto"/>
              <a:ea typeface="Roboto"/>
              <a:cs typeface="Roboto"/>
              <a:sym typeface="Roboto"/>
            </a:endParaRPr>
          </a:p>
          <a:p>
            <a:pPr indent="0" lvl="0" marL="0" rtl="0" algn="l">
              <a:spcBef>
                <a:spcPts val="1600"/>
              </a:spcBef>
              <a:spcAft>
                <a:spcPts val="1600"/>
              </a:spcAft>
              <a:buNone/>
            </a:pPr>
            <a:r>
              <a:t/>
            </a:r>
            <a:endParaRPr sz="1800">
              <a:latin typeface="Roboto"/>
              <a:ea typeface="Roboto"/>
              <a:cs typeface="Roboto"/>
              <a:sym typeface="Roboto"/>
            </a:endParaRPr>
          </a:p>
        </p:txBody>
      </p:sp>
      <p:sp>
        <p:nvSpPr>
          <p:cNvPr id="459" name="Google Shape;459;p35"/>
          <p:cNvSpPr txBox="1"/>
          <p:nvPr/>
        </p:nvSpPr>
        <p:spPr>
          <a:xfrm>
            <a:off x="236450" y="4667100"/>
            <a:ext cx="1847700" cy="47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EE2214"/>
                </a:solidFill>
                <a:latin typeface="Roboto"/>
                <a:ea typeface="Roboto"/>
                <a:cs typeface="Roboto"/>
                <a:sym typeface="Roboto"/>
              </a:rPr>
              <a:t>Task Slide</a:t>
            </a:r>
            <a:endParaRPr>
              <a:solidFill>
                <a:srgbClr val="EE2214"/>
              </a:solidFill>
              <a:latin typeface="Roboto"/>
              <a:ea typeface="Roboto"/>
              <a:cs typeface="Roboto"/>
              <a:sym typeface="Roboto"/>
            </a:endParaRPr>
          </a:p>
        </p:txBody>
      </p:sp>
      <p:sp>
        <p:nvSpPr>
          <p:cNvPr id="460" name="Google Shape;460;p35"/>
          <p:cNvSpPr txBox="1"/>
          <p:nvPr/>
        </p:nvSpPr>
        <p:spPr>
          <a:xfrm>
            <a:off x="2310575" y="242950"/>
            <a:ext cx="2557200" cy="47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solidFill>
                  <a:srgbClr val="434343"/>
                </a:solidFill>
                <a:latin typeface="Roboto"/>
                <a:ea typeface="Roboto"/>
                <a:cs typeface="Roboto"/>
                <a:sym typeface="Roboto"/>
              </a:rPr>
              <a:t>DUE TODAY</a:t>
            </a:r>
            <a:endParaRPr sz="2400">
              <a:solidFill>
                <a:srgbClr val="434343"/>
              </a:solidFill>
              <a:latin typeface="Roboto"/>
              <a:ea typeface="Roboto"/>
              <a:cs typeface="Roboto"/>
              <a:sym typeface="Roboto"/>
            </a:endParaRPr>
          </a:p>
        </p:txBody>
      </p:sp>
      <p:sp>
        <p:nvSpPr>
          <p:cNvPr id="461" name="Google Shape;461;p35"/>
          <p:cNvSpPr txBox="1"/>
          <p:nvPr/>
        </p:nvSpPr>
        <p:spPr>
          <a:xfrm>
            <a:off x="2310575" y="1945450"/>
            <a:ext cx="2557200" cy="47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solidFill>
                  <a:srgbClr val="434343"/>
                </a:solidFill>
                <a:latin typeface="Roboto"/>
                <a:ea typeface="Roboto"/>
                <a:cs typeface="Roboto"/>
                <a:sym typeface="Roboto"/>
              </a:rPr>
              <a:t>Due Next Week</a:t>
            </a:r>
            <a:endParaRPr sz="2400">
              <a:solidFill>
                <a:srgbClr val="434343"/>
              </a:solidFill>
              <a:latin typeface="Roboto"/>
              <a:ea typeface="Roboto"/>
              <a:cs typeface="Roboto"/>
              <a:sym typeface="Roboto"/>
            </a:endParaRPr>
          </a:p>
        </p:txBody>
      </p:sp>
      <p:sp>
        <p:nvSpPr>
          <p:cNvPr id="462" name="Google Shape;462;p35"/>
          <p:cNvSpPr txBox="1"/>
          <p:nvPr>
            <p:ph idx="1" type="body"/>
          </p:nvPr>
        </p:nvSpPr>
        <p:spPr>
          <a:xfrm>
            <a:off x="2310575" y="2552325"/>
            <a:ext cx="6491400" cy="612900"/>
          </a:xfrm>
          <a:prstGeom prst="rect">
            <a:avLst/>
          </a:prstGeom>
        </p:spPr>
        <p:txBody>
          <a:bodyPr anchorCtr="0" anchor="t" bIns="91425" lIns="91425" spcFirstLastPara="1" rIns="91425" wrap="square" tIns="91425">
            <a:noAutofit/>
          </a:bodyPr>
          <a:lstStyle/>
          <a:p>
            <a:pPr indent="-355600" lvl="0" marL="457200" rtl="0" algn="l">
              <a:lnSpc>
                <a:spcPct val="200000"/>
              </a:lnSpc>
              <a:spcBef>
                <a:spcPts val="0"/>
              </a:spcBef>
              <a:spcAft>
                <a:spcPts val="0"/>
              </a:spcAft>
              <a:buSzPts val="2000"/>
              <a:buFont typeface="Roboto"/>
              <a:buChar char="●"/>
            </a:pPr>
            <a:r>
              <a:rPr lang="en">
                <a:latin typeface="Roboto"/>
                <a:ea typeface="Roboto"/>
                <a:cs typeface="Roboto"/>
                <a:sym typeface="Roboto"/>
              </a:rPr>
              <a:t>Project topic and idea</a:t>
            </a:r>
            <a:endParaRPr>
              <a:latin typeface="Roboto"/>
              <a:ea typeface="Roboto"/>
              <a:cs typeface="Roboto"/>
              <a:sym typeface="Roboto"/>
            </a:endParaRPr>
          </a:p>
          <a:p>
            <a:pPr indent="-355600" lvl="0" marL="457200" rtl="0" algn="l">
              <a:lnSpc>
                <a:spcPct val="200000"/>
              </a:lnSpc>
              <a:spcBef>
                <a:spcPts val="0"/>
              </a:spcBef>
              <a:spcAft>
                <a:spcPts val="0"/>
              </a:spcAft>
              <a:buSzPts val="2000"/>
              <a:buFont typeface="Roboto"/>
              <a:buChar char="●"/>
            </a:pPr>
            <a:r>
              <a:rPr lang="en">
                <a:latin typeface="Roboto"/>
                <a:ea typeface="Roboto"/>
                <a:cs typeface="Roboto"/>
                <a:sym typeface="Roboto"/>
              </a:rPr>
              <a:t>Get familiar with using Git and GitHub</a:t>
            </a:r>
            <a:endParaRPr>
              <a:latin typeface="Roboto"/>
              <a:ea typeface="Roboto"/>
              <a:cs typeface="Roboto"/>
              <a:sym typeface="Roboto"/>
            </a:endParaRPr>
          </a:p>
          <a:p>
            <a:pPr indent="-355600" lvl="0" marL="457200" rtl="0" algn="l">
              <a:lnSpc>
                <a:spcPct val="200000"/>
              </a:lnSpc>
              <a:spcBef>
                <a:spcPts val="0"/>
              </a:spcBef>
              <a:spcAft>
                <a:spcPts val="0"/>
              </a:spcAft>
              <a:buSzPts val="2000"/>
              <a:buFont typeface="Roboto"/>
              <a:buChar char="●"/>
            </a:pPr>
            <a:r>
              <a:rPr lang="en">
                <a:latin typeface="Roboto"/>
                <a:ea typeface="Roboto"/>
                <a:cs typeface="Roboto"/>
                <a:sym typeface="Roboto"/>
              </a:rPr>
              <a:t>Complete recommended reading for next class</a:t>
            </a:r>
            <a:endParaRPr>
              <a:latin typeface="Roboto"/>
              <a:ea typeface="Roboto"/>
              <a:cs typeface="Roboto"/>
              <a:sym typeface="Roboto"/>
            </a:endParaRPr>
          </a:p>
          <a:p>
            <a:pPr indent="-330200" lvl="1" marL="914400" rtl="0" algn="l">
              <a:lnSpc>
                <a:spcPct val="200000"/>
              </a:lnSpc>
              <a:spcBef>
                <a:spcPts val="0"/>
              </a:spcBef>
              <a:spcAft>
                <a:spcPts val="0"/>
              </a:spcAft>
              <a:buSzPts val="1600"/>
              <a:buFont typeface="Roboto"/>
              <a:buChar char="○"/>
            </a:pPr>
            <a:r>
              <a:rPr lang="en">
                <a:latin typeface="Roboto"/>
                <a:ea typeface="Roboto"/>
                <a:cs typeface="Roboto"/>
                <a:sym typeface="Roboto"/>
              </a:rPr>
              <a:t>Refer to the corresponding lecture slide</a:t>
            </a:r>
            <a:endParaRPr>
              <a:latin typeface="Roboto"/>
              <a:ea typeface="Roboto"/>
              <a:cs typeface="Roboto"/>
              <a:sym typeface="Roboto"/>
            </a:endParaRPr>
          </a:p>
          <a:p>
            <a:pPr indent="0" lvl="0" marL="0" rtl="0" algn="l">
              <a:spcBef>
                <a:spcPts val="1600"/>
              </a:spcBef>
              <a:spcAft>
                <a:spcPts val="1600"/>
              </a:spcAft>
              <a:buNone/>
            </a:pPr>
            <a:r>
              <a:t/>
            </a:r>
            <a:endParaRPr sz="180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85" name="Shape 85"/>
        <p:cNvGrpSpPr/>
        <p:nvPr/>
      </p:nvGrpSpPr>
      <p:grpSpPr>
        <a:xfrm>
          <a:off x="0" y="0"/>
          <a:ext cx="0" cy="0"/>
          <a:chOff x="0" y="0"/>
          <a:chExt cx="0" cy="0"/>
        </a:xfrm>
      </p:grpSpPr>
      <p:grpSp>
        <p:nvGrpSpPr>
          <p:cNvPr id="86" name="Google Shape;86;p17"/>
          <p:cNvGrpSpPr/>
          <p:nvPr/>
        </p:nvGrpSpPr>
        <p:grpSpPr>
          <a:xfrm>
            <a:off x="-43262" y="3848700"/>
            <a:ext cx="9655725" cy="1143800"/>
            <a:chOff x="32938" y="3849375"/>
            <a:chExt cx="9655725" cy="1143800"/>
          </a:xfrm>
        </p:grpSpPr>
        <p:grpSp>
          <p:nvGrpSpPr>
            <p:cNvPr id="87" name="Google Shape;87;p17"/>
            <p:cNvGrpSpPr/>
            <p:nvPr/>
          </p:nvGrpSpPr>
          <p:grpSpPr>
            <a:xfrm>
              <a:off x="32938" y="3849375"/>
              <a:ext cx="9655725" cy="1143800"/>
              <a:chOff x="32938" y="3849375"/>
              <a:chExt cx="9655725" cy="1143800"/>
            </a:xfrm>
          </p:grpSpPr>
          <p:sp>
            <p:nvSpPr>
              <p:cNvPr id="88" name="Google Shape;88;p17"/>
              <p:cNvSpPr txBox="1"/>
              <p:nvPr/>
            </p:nvSpPr>
            <p:spPr>
              <a:xfrm rot="5400000">
                <a:off x="2133413" y="3217625"/>
                <a:ext cx="1141800" cy="240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0">
                    <a:solidFill>
                      <a:schemeClr val="dk2"/>
                    </a:solidFill>
                    <a:latin typeface="Courier New"/>
                    <a:ea typeface="Courier New"/>
                    <a:cs typeface="Courier New"/>
                    <a:sym typeface="Courier New"/>
                  </a:rPr>
                  <a:t>}</a:t>
                </a:r>
                <a:endParaRPr sz="15000">
                  <a:solidFill>
                    <a:schemeClr val="dk2"/>
                  </a:solidFill>
                  <a:latin typeface="Courier New"/>
                  <a:ea typeface="Courier New"/>
                  <a:cs typeface="Courier New"/>
                  <a:sym typeface="Courier New"/>
                </a:endParaRPr>
              </a:p>
            </p:txBody>
          </p:sp>
          <p:sp>
            <p:nvSpPr>
              <p:cNvPr id="89" name="Google Shape;89;p17"/>
              <p:cNvSpPr txBox="1"/>
              <p:nvPr/>
            </p:nvSpPr>
            <p:spPr>
              <a:xfrm rot="5400000">
                <a:off x="3980200" y="2811975"/>
                <a:ext cx="334500" cy="240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0">
                    <a:solidFill>
                      <a:schemeClr val="dk2"/>
                    </a:solidFill>
                    <a:latin typeface="Courier New"/>
                    <a:ea typeface="Courier New"/>
                    <a:cs typeface="Courier New"/>
                    <a:sym typeface="Courier New"/>
                  </a:rPr>
                  <a:t>}</a:t>
                </a:r>
                <a:endParaRPr sz="15000">
                  <a:solidFill>
                    <a:schemeClr val="dk2"/>
                  </a:solidFill>
                  <a:latin typeface="Courier New"/>
                  <a:ea typeface="Courier New"/>
                  <a:cs typeface="Courier New"/>
                  <a:sym typeface="Courier New"/>
                </a:endParaRPr>
              </a:p>
            </p:txBody>
          </p:sp>
          <p:sp>
            <p:nvSpPr>
              <p:cNvPr id="90" name="Google Shape;90;p17"/>
              <p:cNvSpPr txBox="1"/>
              <p:nvPr/>
            </p:nvSpPr>
            <p:spPr>
              <a:xfrm rot="5400000">
                <a:off x="5446438" y="2813975"/>
                <a:ext cx="334500" cy="240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0">
                    <a:solidFill>
                      <a:schemeClr val="dk2"/>
                    </a:solidFill>
                    <a:latin typeface="Courier New"/>
                    <a:ea typeface="Courier New"/>
                    <a:cs typeface="Courier New"/>
                    <a:sym typeface="Courier New"/>
                  </a:rPr>
                  <a:t>}</a:t>
                </a:r>
                <a:endParaRPr sz="15000">
                  <a:solidFill>
                    <a:schemeClr val="dk2"/>
                  </a:solidFill>
                  <a:latin typeface="Courier New"/>
                  <a:ea typeface="Courier New"/>
                  <a:cs typeface="Courier New"/>
                  <a:sym typeface="Courier New"/>
                </a:endParaRPr>
              </a:p>
            </p:txBody>
          </p:sp>
          <p:sp>
            <p:nvSpPr>
              <p:cNvPr id="91" name="Google Shape;91;p17"/>
              <p:cNvSpPr txBox="1"/>
              <p:nvPr/>
            </p:nvSpPr>
            <p:spPr>
              <a:xfrm rot="5400000">
                <a:off x="6890075" y="2818288"/>
                <a:ext cx="334500" cy="240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0">
                    <a:solidFill>
                      <a:schemeClr val="dk2"/>
                    </a:solidFill>
                    <a:latin typeface="Courier New"/>
                    <a:ea typeface="Courier New"/>
                    <a:cs typeface="Courier New"/>
                    <a:sym typeface="Courier New"/>
                  </a:rPr>
                  <a:t>}</a:t>
                </a:r>
                <a:endParaRPr sz="15000">
                  <a:solidFill>
                    <a:schemeClr val="dk2"/>
                  </a:solidFill>
                  <a:latin typeface="Courier New"/>
                  <a:ea typeface="Courier New"/>
                  <a:cs typeface="Courier New"/>
                  <a:sym typeface="Courier New"/>
                </a:endParaRPr>
              </a:p>
            </p:txBody>
          </p:sp>
          <p:sp>
            <p:nvSpPr>
              <p:cNvPr id="92" name="Google Shape;92;p17"/>
              <p:cNvSpPr txBox="1"/>
              <p:nvPr/>
            </p:nvSpPr>
            <p:spPr>
              <a:xfrm rot="5400000">
                <a:off x="8316763" y="2811975"/>
                <a:ext cx="334500" cy="240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0">
                    <a:solidFill>
                      <a:schemeClr val="dk2"/>
                    </a:solidFill>
                    <a:latin typeface="Courier New"/>
                    <a:ea typeface="Courier New"/>
                    <a:cs typeface="Courier New"/>
                    <a:sym typeface="Courier New"/>
                  </a:rPr>
                  <a:t>}</a:t>
                </a:r>
                <a:endParaRPr sz="15000">
                  <a:solidFill>
                    <a:schemeClr val="dk2"/>
                  </a:solidFill>
                  <a:latin typeface="Courier New"/>
                  <a:ea typeface="Courier New"/>
                  <a:cs typeface="Courier New"/>
                  <a:sym typeface="Courier New"/>
                </a:endParaRPr>
              </a:p>
            </p:txBody>
          </p:sp>
          <p:sp>
            <p:nvSpPr>
              <p:cNvPr id="93" name="Google Shape;93;p17"/>
              <p:cNvSpPr txBox="1"/>
              <p:nvPr/>
            </p:nvSpPr>
            <p:spPr>
              <a:xfrm rot="5400000">
                <a:off x="666688" y="3217625"/>
                <a:ext cx="1141800" cy="240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0">
                    <a:solidFill>
                      <a:schemeClr val="dk2"/>
                    </a:solidFill>
                    <a:latin typeface="Courier New"/>
                    <a:ea typeface="Courier New"/>
                    <a:cs typeface="Courier New"/>
                    <a:sym typeface="Courier New"/>
                  </a:rPr>
                  <a:t>}</a:t>
                </a:r>
                <a:endParaRPr sz="15000">
                  <a:solidFill>
                    <a:schemeClr val="dk2"/>
                  </a:solidFill>
                  <a:latin typeface="Courier New"/>
                  <a:ea typeface="Courier New"/>
                  <a:cs typeface="Courier New"/>
                  <a:sym typeface="Courier New"/>
                </a:endParaRPr>
              </a:p>
            </p:txBody>
          </p:sp>
        </p:grpSp>
        <p:sp>
          <p:nvSpPr>
            <p:cNvPr id="94" name="Google Shape;94;p17"/>
            <p:cNvSpPr txBox="1"/>
            <p:nvPr/>
          </p:nvSpPr>
          <p:spPr>
            <a:xfrm>
              <a:off x="481725" y="4615100"/>
              <a:ext cx="1063200" cy="3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616161"/>
                  </a:solidFill>
                  <a:latin typeface="Inconsolata"/>
                  <a:ea typeface="Inconsolata"/>
                  <a:cs typeface="Inconsolata"/>
                  <a:sym typeface="Inconsolata"/>
                </a:rPr>
                <a:t>Military</a:t>
              </a:r>
              <a:endParaRPr sz="1600">
                <a:solidFill>
                  <a:srgbClr val="616161"/>
                </a:solidFill>
                <a:latin typeface="Inconsolata"/>
                <a:ea typeface="Inconsolata"/>
                <a:cs typeface="Inconsolata"/>
                <a:sym typeface="Inconsolata"/>
              </a:endParaRPr>
            </a:p>
          </p:txBody>
        </p:sp>
        <p:sp>
          <p:nvSpPr>
            <p:cNvPr id="95" name="Google Shape;95;p17"/>
            <p:cNvSpPr txBox="1"/>
            <p:nvPr/>
          </p:nvSpPr>
          <p:spPr>
            <a:xfrm>
              <a:off x="1943700" y="4615100"/>
              <a:ext cx="10191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616161"/>
                  </a:solidFill>
                  <a:latin typeface="Inconsolata"/>
                  <a:ea typeface="Inconsolata"/>
                  <a:cs typeface="Inconsolata"/>
                  <a:sym typeface="Inconsolata"/>
                </a:rPr>
                <a:t>Business</a:t>
              </a:r>
              <a:endParaRPr sz="1600">
                <a:solidFill>
                  <a:schemeClr val="lt2"/>
                </a:solidFill>
                <a:latin typeface="Inconsolata"/>
                <a:ea typeface="Inconsolata"/>
                <a:cs typeface="Inconsolata"/>
                <a:sym typeface="Inconsolata"/>
              </a:endParaRPr>
            </a:p>
          </p:txBody>
        </p:sp>
        <p:sp>
          <p:nvSpPr>
            <p:cNvPr id="96" name="Google Shape;96;p17"/>
            <p:cNvSpPr txBox="1"/>
            <p:nvPr/>
          </p:nvSpPr>
          <p:spPr>
            <a:xfrm>
              <a:off x="3361575" y="4615100"/>
              <a:ext cx="13491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616161"/>
                  </a:solidFill>
                  <a:latin typeface="Inconsolata"/>
                  <a:ea typeface="Inconsolata"/>
                  <a:cs typeface="Inconsolata"/>
                  <a:sym typeface="Inconsolata"/>
                </a:rPr>
                <a:t>PC/Desktop</a:t>
              </a:r>
              <a:endParaRPr sz="1600">
                <a:solidFill>
                  <a:srgbClr val="616161"/>
                </a:solidFill>
                <a:latin typeface="Inconsolata"/>
                <a:ea typeface="Inconsolata"/>
                <a:cs typeface="Inconsolata"/>
                <a:sym typeface="Inconsolata"/>
              </a:endParaRPr>
            </a:p>
          </p:txBody>
        </p:sp>
        <p:sp>
          <p:nvSpPr>
            <p:cNvPr id="97" name="Google Shape;97;p17"/>
            <p:cNvSpPr txBox="1"/>
            <p:nvPr/>
          </p:nvSpPr>
          <p:spPr>
            <a:xfrm>
              <a:off x="4922350" y="4615100"/>
              <a:ext cx="9576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616161"/>
                  </a:solidFill>
                  <a:latin typeface="Inconsolata"/>
                  <a:ea typeface="Inconsolata"/>
                  <a:cs typeface="Inconsolata"/>
                  <a:sym typeface="Inconsolata"/>
                </a:rPr>
                <a:t>Web 1.0</a:t>
              </a:r>
              <a:endParaRPr sz="1600">
                <a:solidFill>
                  <a:srgbClr val="616161"/>
                </a:solidFill>
                <a:latin typeface="Inconsolata"/>
                <a:ea typeface="Inconsolata"/>
                <a:cs typeface="Inconsolata"/>
                <a:sym typeface="Inconsolata"/>
              </a:endParaRPr>
            </a:p>
          </p:txBody>
        </p:sp>
        <p:sp>
          <p:nvSpPr>
            <p:cNvPr id="98" name="Google Shape;98;p17"/>
            <p:cNvSpPr txBox="1"/>
            <p:nvPr/>
          </p:nvSpPr>
          <p:spPr>
            <a:xfrm>
              <a:off x="6344250" y="4585425"/>
              <a:ext cx="9576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616161"/>
                  </a:solidFill>
                  <a:latin typeface="Inconsolata"/>
                  <a:ea typeface="Inconsolata"/>
                  <a:cs typeface="Inconsolata"/>
                  <a:sym typeface="Inconsolata"/>
                </a:rPr>
                <a:t>Web 2.0</a:t>
              </a:r>
              <a:endParaRPr sz="1600">
                <a:solidFill>
                  <a:srgbClr val="616161"/>
                </a:solidFill>
                <a:latin typeface="Inconsolata"/>
                <a:ea typeface="Inconsolata"/>
                <a:cs typeface="Inconsolata"/>
                <a:sym typeface="Inconsolata"/>
              </a:endParaRPr>
            </a:p>
          </p:txBody>
        </p:sp>
        <p:sp>
          <p:nvSpPr>
            <p:cNvPr id="99" name="Google Shape;99;p17"/>
            <p:cNvSpPr txBox="1"/>
            <p:nvPr/>
          </p:nvSpPr>
          <p:spPr>
            <a:xfrm>
              <a:off x="7778000" y="4615100"/>
              <a:ext cx="10191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616161"/>
                  </a:solidFill>
                  <a:latin typeface="Inconsolata"/>
                  <a:ea typeface="Inconsolata"/>
                  <a:cs typeface="Inconsolata"/>
                  <a:sym typeface="Inconsolata"/>
                </a:rPr>
                <a:t>Web 3.0</a:t>
              </a:r>
              <a:endParaRPr sz="1600">
                <a:solidFill>
                  <a:srgbClr val="616161"/>
                </a:solidFill>
                <a:latin typeface="Inconsolata"/>
                <a:ea typeface="Inconsolata"/>
                <a:cs typeface="Inconsolata"/>
                <a:sym typeface="Inconsolata"/>
              </a:endParaRPr>
            </a:p>
          </p:txBody>
        </p:sp>
      </p:grpSp>
      <p:sp>
        <p:nvSpPr>
          <p:cNvPr id="100" name="Google Shape;100;p17"/>
          <p:cNvSpPr txBox="1"/>
          <p:nvPr>
            <p:ph idx="4294967295" type="title"/>
          </p:nvPr>
        </p:nvSpPr>
        <p:spPr>
          <a:xfrm>
            <a:off x="311700" y="246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Roboto"/>
                <a:ea typeface="Roboto"/>
                <a:cs typeface="Roboto"/>
                <a:sym typeface="Roboto"/>
              </a:rPr>
              <a:t>Internet &amp; Web Timeline</a:t>
            </a:r>
            <a:endParaRPr sz="1800">
              <a:solidFill>
                <a:schemeClr val="lt1"/>
              </a:solidFill>
              <a:latin typeface="Roboto"/>
              <a:ea typeface="Roboto"/>
              <a:cs typeface="Roboto"/>
              <a:sym typeface="Roboto"/>
            </a:endParaRPr>
          </a:p>
        </p:txBody>
      </p:sp>
      <p:grpSp>
        <p:nvGrpSpPr>
          <p:cNvPr id="101" name="Google Shape;101;p17"/>
          <p:cNvGrpSpPr/>
          <p:nvPr/>
        </p:nvGrpSpPr>
        <p:grpSpPr>
          <a:xfrm>
            <a:off x="-6725" y="398275"/>
            <a:ext cx="9157438" cy="3906100"/>
            <a:chOff x="-4900" y="322075"/>
            <a:chExt cx="9157438" cy="3906100"/>
          </a:xfrm>
        </p:grpSpPr>
        <p:cxnSp>
          <p:nvCxnSpPr>
            <p:cNvPr id="102" name="Google Shape;102;p17"/>
            <p:cNvCxnSpPr/>
            <p:nvPr/>
          </p:nvCxnSpPr>
          <p:spPr>
            <a:xfrm flipH="1" rot="10800000">
              <a:off x="6585425" y="1215475"/>
              <a:ext cx="1800" cy="2557200"/>
            </a:xfrm>
            <a:prstGeom prst="straightConnector1">
              <a:avLst/>
            </a:prstGeom>
            <a:noFill/>
            <a:ln cap="flat" cmpd="sng" w="28575">
              <a:solidFill>
                <a:srgbClr val="00DBC6"/>
              </a:solidFill>
              <a:prstDash val="solid"/>
              <a:round/>
              <a:headEnd len="med" w="med" type="triangle"/>
              <a:tailEnd len="med" w="med" type="none"/>
            </a:ln>
          </p:spPr>
        </p:cxnSp>
        <p:grpSp>
          <p:nvGrpSpPr>
            <p:cNvPr id="103" name="Google Shape;103;p17"/>
            <p:cNvGrpSpPr/>
            <p:nvPr/>
          </p:nvGrpSpPr>
          <p:grpSpPr>
            <a:xfrm>
              <a:off x="-4900" y="322075"/>
              <a:ext cx="9157438" cy="3906100"/>
              <a:chOff x="-4900" y="550675"/>
              <a:chExt cx="9157438" cy="3906100"/>
            </a:xfrm>
          </p:grpSpPr>
          <p:grpSp>
            <p:nvGrpSpPr>
              <p:cNvPr id="104" name="Google Shape;104;p17"/>
              <p:cNvGrpSpPr/>
              <p:nvPr/>
            </p:nvGrpSpPr>
            <p:grpSpPr>
              <a:xfrm>
                <a:off x="-4900" y="3968675"/>
                <a:ext cx="9157438" cy="488100"/>
                <a:chOff x="-4900" y="3968675"/>
                <a:chExt cx="9157438" cy="488100"/>
              </a:xfrm>
            </p:grpSpPr>
            <p:grpSp>
              <p:nvGrpSpPr>
                <p:cNvPr id="105" name="Google Shape;105;p17"/>
                <p:cNvGrpSpPr/>
                <p:nvPr/>
              </p:nvGrpSpPr>
              <p:grpSpPr>
                <a:xfrm>
                  <a:off x="-4900" y="3968675"/>
                  <a:ext cx="9157438" cy="488100"/>
                  <a:chOff x="-4900" y="4273475"/>
                  <a:chExt cx="9157438" cy="488100"/>
                </a:xfrm>
              </p:grpSpPr>
              <p:cxnSp>
                <p:nvCxnSpPr>
                  <p:cNvPr id="106" name="Google Shape;106;p17"/>
                  <p:cNvCxnSpPr/>
                  <p:nvPr/>
                </p:nvCxnSpPr>
                <p:spPr>
                  <a:xfrm>
                    <a:off x="162525" y="4388225"/>
                    <a:ext cx="8843400" cy="9600"/>
                  </a:xfrm>
                  <a:prstGeom prst="straightConnector1">
                    <a:avLst/>
                  </a:prstGeom>
                  <a:noFill/>
                  <a:ln cap="flat" cmpd="sng" w="38100">
                    <a:solidFill>
                      <a:schemeClr val="lt1"/>
                    </a:solidFill>
                    <a:prstDash val="solid"/>
                    <a:round/>
                    <a:headEnd len="med" w="med" type="none"/>
                    <a:tailEnd len="med" w="med" type="none"/>
                  </a:ln>
                </p:spPr>
              </p:cxnSp>
              <p:cxnSp>
                <p:nvCxnSpPr>
                  <p:cNvPr id="107" name="Google Shape;107;p17"/>
                  <p:cNvCxnSpPr/>
                  <p:nvPr/>
                </p:nvCxnSpPr>
                <p:spPr>
                  <a:xfrm>
                    <a:off x="311700" y="4273475"/>
                    <a:ext cx="0" cy="239100"/>
                  </a:xfrm>
                  <a:prstGeom prst="straightConnector1">
                    <a:avLst/>
                  </a:prstGeom>
                  <a:noFill/>
                  <a:ln cap="flat" cmpd="sng" w="38100">
                    <a:solidFill>
                      <a:schemeClr val="lt1"/>
                    </a:solidFill>
                    <a:prstDash val="solid"/>
                    <a:round/>
                    <a:headEnd len="med" w="med" type="none"/>
                    <a:tailEnd len="med" w="med" type="none"/>
                  </a:ln>
                </p:spPr>
              </p:cxnSp>
              <p:cxnSp>
                <p:nvCxnSpPr>
                  <p:cNvPr id="108" name="Google Shape;108;p17"/>
                  <p:cNvCxnSpPr/>
                  <p:nvPr/>
                </p:nvCxnSpPr>
                <p:spPr>
                  <a:xfrm>
                    <a:off x="1941175" y="4273475"/>
                    <a:ext cx="0" cy="239100"/>
                  </a:xfrm>
                  <a:prstGeom prst="straightConnector1">
                    <a:avLst/>
                  </a:prstGeom>
                  <a:noFill/>
                  <a:ln cap="flat" cmpd="sng" w="38100">
                    <a:solidFill>
                      <a:schemeClr val="lt1"/>
                    </a:solidFill>
                    <a:prstDash val="solid"/>
                    <a:round/>
                    <a:headEnd len="med" w="med" type="none"/>
                    <a:tailEnd len="med" w="med" type="none"/>
                  </a:ln>
                </p:spPr>
              </p:cxnSp>
              <p:cxnSp>
                <p:nvCxnSpPr>
                  <p:cNvPr id="109" name="Google Shape;109;p17"/>
                  <p:cNvCxnSpPr/>
                  <p:nvPr/>
                </p:nvCxnSpPr>
                <p:spPr>
                  <a:xfrm>
                    <a:off x="3399700" y="4273475"/>
                    <a:ext cx="0" cy="239100"/>
                  </a:xfrm>
                  <a:prstGeom prst="straightConnector1">
                    <a:avLst/>
                  </a:prstGeom>
                  <a:noFill/>
                  <a:ln cap="flat" cmpd="sng" w="38100">
                    <a:solidFill>
                      <a:schemeClr val="lt1"/>
                    </a:solidFill>
                    <a:prstDash val="solid"/>
                    <a:round/>
                    <a:headEnd len="med" w="med" type="none"/>
                    <a:tailEnd len="med" w="med" type="none"/>
                  </a:ln>
                </p:spPr>
              </p:cxnSp>
              <p:cxnSp>
                <p:nvCxnSpPr>
                  <p:cNvPr id="110" name="Google Shape;110;p17"/>
                  <p:cNvCxnSpPr/>
                  <p:nvPr/>
                </p:nvCxnSpPr>
                <p:spPr>
                  <a:xfrm>
                    <a:off x="4829550" y="4273475"/>
                    <a:ext cx="0" cy="239100"/>
                  </a:xfrm>
                  <a:prstGeom prst="straightConnector1">
                    <a:avLst/>
                  </a:prstGeom>
                  <a:noFill/>
                  <a:ln cap="flat" cmpd="sng" w="38100">
                    <a:solidFill>
                      <a:schemeClr val="lt1"/>
                    </a:solidFill>
                    <a:prstDash val="solid"/>
                    <a:round/>
                    <a:headEnd len="med" w="med" type="none"/>
                    <a:tailEnd len="med" w="med" type="none"/>
                  </a:ln>
                </p:spPr>
              </p:cxnSp>
              <p:cxnSp>
                <p:nvCxnSpPr>
                  <p:cNvPr id="111" name="Google Shape;111;p17"/>
                  <p:cNvCxnSpPr/>
                  <p:nvPr/>
                </p:nvCxnSpPr>
                <p:spPr>
                  <a:xfrm>
                    <a:off x="6163800" y="4273475"/>
                    <a:ext cx="0" cy="239100"/>
                  </a:xfrm>
                  <a:prstGeom prst="straightConnector1">
                    <a:avLst/>
                  </a:prstGeom>
                  <a:noFill/>
                  <a:ln cap="flat" cmpd="sng" w="38100">
                    <a:solidFill>
                      <a:schemeClr val="lt1"/>
                    </a:solidFill>
                    <a:prstDash val="solid"/>
                    <a:round/>
                    <a:headEnd len="med" w="med" type="none"/>
                    <a:tailEnd len="med" w="med" type="none"/>
                  </a:ln>
                </p:spPr>
              </p:cxnSp>
              <p:cxnSp>
                <p:nvCxnSpPr>
                  <p:cNvPr id="112" name="Google Shape;112;p17"/>
                  <p:cNvCxnSpPr/>
                  <p:nvPr/>
                </p:nvCxnSpPr>
                <p:spPr>
                  <a:xfrm>
                    <a:off x="7498050" y="4273475"/>
                    <a:ext cx="0" cy="239100"/>
                  </a:xfrm>
                  <a:prstGeom prst="straightConnector1">
                    <a:avLst/>
                  </a:prstGeom>
                  <a:noFill/>
                  <a:ln cap="flat" cmpd="sng" w="38100">
                    <a:solidFill>
                      <a:schemeClr val="lt1"/>
                    </a:solidFill>
                    <a:prstDash val="solid"/>
                    <a:round/>
                    <a:headEnd len="med" w="med" type="none"/>
                    <a:tailEnd len="med" w="med" type="none"/>
                  </a:ln>
                </p:spPr>
              </p:cxnSp>
              <p:cxnSp>
                <p:nvCxnSpPr>
                  <p:cNvPr id="113" name="Google Shape;113;p17"/>
                  <p:cNvCxnSpPr/>
                  <p:nvPr/>
                </p:nvCxnSpPr>
                <p:spPr>
                  <a:xfrm>
                    <a:off x="8832300" y="4273475"/>
                    <a:ext cx="0" cy="239100"/>
                  </a:xfrm>
                  <a:prstGeom prst="straightConnector1">
                    <a:avLst/>
                  </a:prstGeom>
                  <a:noFill/>
                  <a:ln cap="flat" cmpd="sng" w="38100">
                    <a:solidFill>
                      <a:schemeClr val="lt1"/>
                    </a:solidFill>
                    <a:prstDash val="solid"/>
                    <a:round/>
                    <a:headEnd len="med" w="med" type="none"/>
                    <a:tailEnd len="med" w="med" type="none"/>
                  </a:ln>
                </p:spPr>
              </p:cxnSp>
              <p:sp>
                <p:nvSpPr>
                  <p:cNvPr id="114" name="Google Shape;114;p17"/>
                  <p:cNvSpPr txBox="1"/>
                  <p:nvPr/>
                </p:nvSpPr>
                <p:spPr>
                  <a:xfrm>
                    <a:off x="-4900" y="4436375"/>
                    <a:ext cx="640500" cy="3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rPr>
                      <a:t>1945</a:t>
                    </a:r>
                    <a:endParaRPr sz="1600">
                      <a:solidFill>
                        <a:schemeClr val="lt1"/>
                      </a:solidFill>
                    </a:endParaRPr>
                  </a:p>
                </p:txBody>
              </p:sp>
              <p:sp>
                <p:nvSpPr>
                  <p:cNvPr id="115" name="Google Shape;115;p17"/>
                  <p:cNvSpPr txBox="1"/>
                  <p:nvPr/>
                </p:nvSpPr>
                <p:spPr>
                  <a:xfrm>
                    <a:off x="1620925" y="4436375"/>
                    <a:ext cx="640500" cy="3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rPr>
                      <a:t>1970</a:t>
                    </a:r>
                    <a:endParaRPr sz="1600">
                      <a:solidFill>
                        <a:srgbClr val="EFEFEF"/>
                      </a:solidFill>
                    </a:endParaRPr>
                  </a:p>
                </p:txBody>
              </p:sp>
              <p:sp>
                <p:nvSpPr>
                  <p:cNvPr id="116" name="Google Shape;116;p17"/>
                  <p:cNvSpPr txBox="1"/>
                  <p:nvPr/>
                </p:nvSpPr>
                <p:spPr>
                  <a:xfrm>
                    <a:off x="3065113" y="4436375"/>
                    <a:ext cx="640500" cy="3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rPr>
                      <a:t>1980</a:t>
                    </a:r>
                    <a:endParaRPr sz="1600">
                      <a:solidFill>
                        <a:srgbClr val="EFEFEF"/>
                      </a:solidFill>
                    </a:endParaRPr>
                  </a:p>
                </p:txBody>
              </p:sp>
              <p:sp>
                <p:nvSpPr>
                  <p:cNvPr id="117" name="Google Shape;117;p17"/>
                  <p:cNvSpPr txBox="1"/>
                  <p:nvPr/>
                </p:nvSpPr>
                <p:spPr>
                  <a:xfrm>
                    <a:off x="4509313" y="4436375"/>
                    <a:ext cx="640500" cy="3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rPr>
                      <a:t>1990</a:t>
                    </a:r>
                    <a:endParaRPr sz="1600">
                      <a:solidFill>
                        <a:srgbClr val="EFEFEF"/>
                      </a:solidFill>
                    </a:endParaRPr>
                  </a:p>
                </p:txBody>
              </p:sp>
              <p:sp>
                <p:nvSpPr>
                  <p:cNvPr id="118" name="Google Shape;118;p17"/>
                  <p:cNvSpPr txBox="1"/>
                  <p:nvPr/>
                </p:nvSpPr>
                <p:spPr>
                  <a:xfrm>
                    <a:off x="5843538" y="4436375"/>
                    <a:ext cx="640500" cy="3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rPr>
                      <a:t>2000</a:t>
                    </a:r>
                    <a:endParaRPr sz="1600">
                      <a:solidFill>
                        <a:schemeClr val="lt1"/>
                      </a:solidFill>
                    </a:endParaRPr>
                  </a:p>
                </p:txBody>
              </p:sp>
              <p:sp>
                <p:nvSpPr>
                  <p:cNvPr id="119" name="Google Shape;119;p17"/>
                  <p:cNvSpPr txBox="1"/>
                  <p:nvPr/>
                </p:nvSpPr>
                <p:spPr>
                  <a:xfrm>
                    <a:off x="7177788" y="4436375"/>
                    <a:ext cx="640500" cy="32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600">
                        <a:solidFill>
                          <a:schemeClr val="lt1"/>
                        </a:solidFill>
                      </a:rPr>
                      <a:t>2010</a:t>
                    </a:r>
                    <a:endParaRPr sz="1600">
                      <a:solidFill>
                        <a:schemeClr val="lt1"/>
                      </a:solidFill>
                    </a:endParaRPr>
                  </a:p>
                </p:txBody>
              </p:sp>
              <p:sp>
                <p:nvSpPr>
                  <p:cNvPr id="120" name="Google Shape;120;p17"/>
                  <p:cNvSpPr txBox="1"/>
                  <p:nvPr/>
                </p:nvSpPr>
                <p:spPr>
                  <a:xfrm>
                    <a:off x="8512038" y="4436375"/>
                    <a:ext cx="640500" cy="32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600">
                        <a:solidFill>
                          <a:schemeClr val="lt1"/>
                        </a:solidFill>
                      </a:rPr>
                      <a:t>2020</a:t>
                    </a:r>
                    <a:endParaRPr sz="1600">
                      <a:solidFill>
                        <a:schemeClr val="lt1"/>
                      </a:solidFill>
                    </a:endParaRPr>
                  </a:p>
                </p:txBody>
              </p:sp>
            </p:grpSp>
            <p:cxnSp>
              <p:nvCxnSpPr>
                <p:cNvPr id="121" name="Google Shape;121;p17"/>
                <p:cNvCxnSpPr/>
                <p:nvPr/>
              </p:nvCxnSpPr>
              <p:spPr>
                <a:xfrm>
                  <a:off x="668950" y="4082850"/>
                  <a:ext cx="143400" cy="0"/>
                </a:xfrm>
                <a:prstGeom prst="straightConnector1">
                  <a:avLst/>
                </a:prstGeom>
                <a:noFill/>
                <a:ln cap="flat" cmpd="sng" w="38100">
                  <a:solidFill>
                    <a:schemeClr val="lt2"/>
                  </a:solidFill>
                  <a:prstDash val="solid"/>
                  <a:round/>
                  <a:headEnd len="med" w="med" type="none"/>
                  <a:tailEnd len="med" w="med" type="none"/>
                </a:ln>
              </p:spPr>
            </p:cxnSp>
            <p:cxnSp>
              <p:nvCxnSpPr>
                <p:cNvPr id="122" name="Google Shape;122;p17"/>
                <p:cNvCxnSpPr/>
                <p:nvPr/>
              </p:nvCxnSpPr>
              <p:spPr>
                <a:xfrm>
                  <a:off x="931300" y="4082850"/>
                  <a:ext cx="143400" cy="0"/>
                </a:xfrm>
                <a:prstGeom prst="straightConnector1">
                  <a:avLst/>
                </a:prstGeom>
                <a:noFill/>
                <a:ln cap="flat" cmpd="sng" w="38100">
                  <a:solidFill>
                    <a:schemeClr val="lt2"/>
                  </a:solidFill>
                  <a:prstDash val="solid"/>
                  <a:round/>
                  <a:headEnd len="med" w="med" type="none"/>
                  <a:tailEnd len="med" w="med" type="none"/>
                </a:ln>
              </p:spPr>
            </p:cxnSp>
            <p:cxnSp>
              <p:nvCxnSpPr>
                <p:cNvPr id="123" name="Google Shape;123;p17"/>
                <p:cNvCxnSpPr/>
                <p:nvPr/>
              </p:nvCxnSpPr>
              <p:spPr>
                <a:xfrm>
                  <a:off x="1174600" y="4082850"/>
                  <a:ext cx="143400" cy="0"/>
                </a:xfrm>
                <a:prstGeom prst="straightConnector1">
                  <a:avLst/>
                </a:prstGeom>
                <a:noFill/>
                <a:ln cap="flat" cmpd="sng" w="38100">
                  <a:solidFill>
                    <a:schemeClr val="lt2"/>
                  </a:solidFill>
                  <a:prstDash val="solid"/>
                  <a:round/>
                  <a:headEnd len="med" w="med" type="none"/>
                  <a:tailEnd len="med" w="med" type="none"/>
                </a:ln>
              </p:spPr>
            </p:cxnSp>
            <p:cxnSp>
              <p:nvCxnSpPr>
                <p:cNvPr id="124" name="Google Shape;124;p17"/>
                <p:cNvCxnSpPr/>
                <p:nvPr/>
              </p:nvCxnSpPr>
              <p:spPr>
                <a:xfrm>
                  <a:off x="1417900" y="4082850"/>
                  <a:ext cx="143400" cy="0"/>
                </a:xfrm>
                <a:prstGeom prst="straightConnector1">
                  <a:avLst/>
                </a:prstGeom>
                <a:noFill/>
                <a:ln cap="flat" cmpd="sng" w="38100">
                  <a:solidFill>
                    <a:schemeClr val="lt2"/>
                  </a:solidFill>
                  <a:prstDash val="solid"/>
                  <a:round/>
                  <a:headEnd len="med" w="med" type="none"/>
                  <a:tailEnd len="med" w="med" type="none"/>
                </a:ln>
              </p:spPr>
            </p:cxnSp>
          </p:grpSp>
          <p:grpSp>
            <p:nvGrpSpPr>
              <p:cNvPr id="125" name="Google Shape;125;p17"/>
              <p:cNvGrpSpPr/>
              <p:nvPr/>
            </p:nvGrpSpPr>
            <p:grpSpPr>
              <a:xfrm>
                <a:off x="-4900" y="550675"/>
                <a:ext cx="9126925" cy="3618300"/>
                <a:chOff x="-4900" y="550675"/>
                <a:chExt cx="9126925" cy="3618300"/>
              </a:xfrm>
            </p:grpSpPr>
            <p:grpSp>
              <p:nvGrpSpPr>
                <p:cNvPr id="126" name="Google Shape;126;p17"/>
                <p:cNvGrpSpPr/>
                <p:nvPr/>
              </p:nvGrpSpPr>
              <p:grpSpPr>
                <a:xfrm>
                  <a:off x="-4900" y="1146125"/>
                  <a:ext cx="1393500" cy="3022850"/>
                  <a:chOff x="-4900" y="1146125"/>
                  <a:chExt cx="1393500" cy="3022850"/>
                </a:xfrm>
              </p:grpSpPr>
              <p:sp>
                <p:nvSpPr>
                  <p:cNvPr id="127" name="Google Shape;127;p17"/>
                  <p:cNvSpPr/>
                  <p:nvPr/>
                </p:nvSpPr>
                <p:spPr>
                  <a:xfrm>
                    <a:off x="401525" y="4006375"/>
                    <a:ext cx="143400" cy="162600"/>
                  </a:xfrm>
                  <a:prstGeom prst="roundRect">
                    <a:avLst>
                      <a:gd fmla="val 16667" name="adj"/>
                    </a:avLst>
                  </a:prstGeom>
                  <a:solidFill>
                    <a:srgbClr val="007D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8" name="Google Shape;128;p17"/>
                  <p:cNvCxnSpPr>
                    <a:stCxn id="127" idx="0"/>
                  </p:cNvCxnSpPr>
                  <p:nvPr/>
                </p:nvCxnSpPr>
                <p:spPr>
                  <a:xfrm rot="10800000">
                    <a:off x="468425" y="1692175"/>
                    <a:ext cx="4800" cy="2314200"/>
                  </a:xfrm>
                  <a:prstGeom prst="straightConnector1">
                    <a:avLst/>
                  </a:prstGeom>
                  <a:noFill/>
                  <a:ln cap="flat" cmpd="sng" w="28575">
                    <a:solidFill>
                      <a:schemeClr val="accent1"/>
                    </a:solidFill>
                    <a:prstDash val="solid"/>
                    <a:round/>
                    <a:headEnd len="med" w="med" type="triangle"/>
                    <a:tailEnd len="med" w="med" type="none"/>
                  </a:ln>
                </p:spPr>
              </p:cxnSp>
              <p:sp>
                <p:nvSpPr>
                  <p:cNvPr id="129" name="Google Shape;129;p17"/>
                  <p:cNvSpPr txBox="1"/>
                  <p:nvPr/>
                </p:nvSpPr>
                <p:spPr>
                  <a:xfrm>
                    <a:off x="-4900" y="1146125"/>
                    <a:ext cx="1393500" cy="6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First computer</a:t>
                    </a:r>
                    <a:endParaRPr>
                      <a:solidFill>
                        <a:schemeClr val="accent1"/>
                      </a:solidFill>
                    </a:endParaRPr>
                  </a:p>
                  <a:p>
                    <a:pPr indent="0" lvl="0" marL="0" rtl="0" algn="l">
                      <a:spcBef>
                        <a:spcPts val="0"/>
                      </a:spcBef>
                      <a:spcAft>
                        <a:spcPts val="0"/>
                      </a:spcAft>
                      <a:buNone/>
                    </a:pPr>
                    <a:r>
                      <a:rPr lang="en">
                        <a:solidFill>
                          <a:schemeClr val="accent1"/>
                        </a:solidFill>
                      </a:rPr>
                      <a:t>(ENIAC)</a:t>
                    </a:r>
                    <a:endParaRPr>
                      <a:solidFill>
                        <a:schemeClr val="accent1"/>
                      </a:solidFill>
                    </a:endParaRPr>
                  </a:p>
                </p:txBody>
              </p:sp>
            </p:grpSp>
            <p:grpSp>
              <p:nvGrpSpPr>
                <p:cNvPr id="130" name="Google Shape;130;p17"/>
                <p:cNvGrpSpPr/>
                <p:nvPr/>
              </p:nvGrpSpPr>
              <p:grpSpPr>
                <a:xfrm>
                  <a:off x="1242400" y="2209163"/>
                  <a:ext cx="1019100" cy="1959813"/>
                  <a:chOff x="1242400" y="2209163"/>
                  <a:chExt cx="1019100" cy="1959813"/>
                </a:xfrm>
              </p:grpSpPr>
              <p:sp>
                <p:nvSpPr>
                  <p:cNvPr id="131" name="Google Shape;131;p17"/>
                  <p:cNvSpPr/>
                  <p:nvPr/>
                </p:nvSpPr>
                <p:spPr>
                  <a:xfrm>
                    <a:off x="1680250" y="4006375"/>
                    <a:ext cx="143400" cy="1626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2" name="Google Shape;132;p17"/>
                  <p:cNvCxnSpPr/>
                  <p:nvPr/>
                </p:nvCxnSpPr>
                <p:spPr>
                  <a:xfrm rot="10800000">
                    <a:off x="1749550" y="2493475"/>
                    <a:ext cx="4800" cy="1512900"/>
                  </a:xfrm>
                  <a:prstGeom prst="straightConnector1">
                    <a:avLst/>
                  </a:prstGeom>
                  <a:noFill/>
                  <a:ln cap="flat" cmpd="sng" w="28575">
                    <a:solidFill>
                      <a:schemeClr val="accent1"/>
                    </a:solidFill>
                    <a:prstDash val="solid"/>
                    <a:round/>
                    <a:headEnd len="med" w="med" type="triangle"/>
                    <a:tailEnd len="med" w="med" type="none"/>
                  </a:ln>
                </p:spPr>
              </p:cxnSp>
              <p:sp>
                <p:nvSpPr>
                  <p:cNvPr id="133" name="Google Shape;133;p17"/>
                  <p:cNvSpPr txBox="1"/>
                  <p:nvPr/>
                </p:nvSpPr>
                <p:spPr>
                  <a:xfrm>
                    <a:off x="1242400" y="2209163"/>
                    <a:ext cx="1019100" cy="3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ARPANET</a:t>
                    </a:r>
                    <a:endParaRPr>
                      <a:solidFill>
                        <a:schemeClr val="accent1"/>
                      </a:solidFill>
                    </a:endParaRPr>
                  </a:p>
                </p:txBody>
              </p:sp>
            </p:grpSp>
            <p:grpSp>
              <p:nvGrpSpPr>
                <p:cNvPr id="134" name="Google Shape;134;p17"/>
                <p:cNvGrpSpPr/>
                <p:nvPr/>
              </p:nvGrpSpPr>
              <p:grpSpPr>
                <a:xfrm>
                  <a:off x="2651750" y="1344125"/>
                  <a:ext cx="1611900" cy="2820025"/>
                  <a:chOff x="2651750" y="1344125"/>
                  <a:chExt cx="1611900" cy="2820025"/>
                </a:xfrm>
              </p:grpSpPr>
              <p:sp>
                <p:nvSpPr>
                  <p:cNvPr id="135" name="Google Shape;135;p17"/>
                  <p:cNvSpPr/>
                  <p:nvPr/>
                </p:nvSpPr>
                <p:spPr>
                  <a:xfrm>
                    <a:off x="3527225" y="4001550"/>
                    <a:ext cx="143400" cy="162600"/>
                  </a:xfrm>
                  <a:prstGeom prst="roundRect">
                    <a:avLst>
                      <a:gd fmla="val 16667" name="adj"/>
                    </a:avLst>
                  </a:prstGeom>
                  <a:solidFill>
                    <a:srgbClr val="00DBC6">
                      <a:alpha val="911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7"/>
                  <p:cNvCxnSpPr/>
                  <p:nvPr/>
                </p:nvCxnSpPr>
                <p:spPr>
                  <a:xfrm flipH="1" rot="10800000">
                    <a:off x="3601325" y="1672975"/>
                    <a:ext cx="3000" cy="2333400"/>
                  </a:xfrm>
                  <a:prstGeom prst="straightConnector1">
                    <a:avLst/>
                  </a:prstGeom>
                  <a:noFill/>
                  <a:ln cap="flat" cmpd="sng" w="28575">
                    <a:solidFill>
                      <a:srgbClr val="00DBC6"/>
                    </a:solidFill>
                    <a:prstDash val="solid"/>
                    <a:round/>
                    <a:headEnd len="med" w="med" type="triangle"/>
                    <a:tailEnd len="med" w="med" type="none"/>
                  </a:ln>
                </p:spPr>
              </p:cxnSp>
              <p:sp>
                <p:nvSpPr>
                  <p:cNvPr id="137" name="Google Shape;137;p17"/>
                  <p:cNvSpPr txBox="1"/>
                  <p:nvPr/>
                </p:nvSpPr>
                <p:spPr>
                  <a:xfrm>
                    <a:off x="2651750" y="1344125"/>
                    <a:ext cx="1611900" cy="6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DBC6"/>
                        </a:solidFill>
                      </a:rPr>
                      <a:t>Internet Protocols</a:t>
                    </a:r>
                    <a:endParaRPr>
                      <a:solidFill>
                        <a:srgbClr val="00DBC6"/>
                      </a:solidFill>
                    </a:endParaRPr>
                  </a:p>
                  <a:p>
                    <a:pPr indent="0" lvl="0" marL="0" rtl="0" algn="l">
                      <a:spcBef>
                        <a:spcPts val="0"/>
                      </a:spcBef>
                      <a:spcAft>
                        <a:spcPts val="0"/>
                      </a:spcAft>
                      <a:buNone/>
                    </a:pPr>
                    <a:r>
                      <a:rPr lang="en">
                        <a:solidFill>
                          <a:srgbClr val="00DBC6"/>
                        </a:solidFill>
                      </a:rPr>
                      <a:t>(TCP/IP)</a:t>
                    </a:r>
                    <a:endParaRPr>
                      <a:solidFill>
                        <a:srgbClr val="00DBC6"/>
                      </a:solidFill>
                    </a:endParaRPr>
                  </a:p>
                </p:txBody>
              </p:sp>
            </p:grpSp>
            <p:grpSp>
              <p:nvGrpSpPr>
                <p:cNvPr id="138" name="Google Shape;138;p17"/>
                <p:cNvGrpSpPr/>
                <p:nvPr/>
              </p:nvGrpSpPr>
              <p:grpSpPr>
                <a:xfrm>
                  <a:off x="5020050" y="886925"/>
                  <a:ext cx="851700" cy="3277225"/>
                  <a:chOff x="5020050" y="886925"/>
                  <a:chExt cx="851700" cy="3277225"/>
                </a:xfrm>
              </p:grpSpPr>
              <p:sp>
                <p:nvSpPr>
                  <p:cNvPr id="139" name="Google Shape;139;p17"/>
                  <p:cNvSpPr/>
                  <p:nvPr/>
                </p:nvSpPr>
                <p:spPr>
                  <a:xfrm>
                    <a:off x="5374200" y="4001550"/>
                    <a:ext cx="143400" cy="162600"/>
                  </a:xfrm>
                  <a:prstGeom prst="roundRect">
                    <a:avLst>
                      <a:gd fmla="val 16667" name="adj"/>
                    </a:avLst>
                  </a:prstGeom>
                  <a:solidFill>
                    <a:srgbClr val="00DBC6">
                      <a:alpha val="911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0" name="Google Shape;140;p17"/>
                  <p:cNvCxnSpPr/>
                  <p:nvPr/>
                </p:nvCxnSpPr>
                <p:spPr>
                  <a:xfrm rot="10800000">
                    <a:off x="5443500" y="1205275"/>
                    <a:ext cx="4800" cy="2801100"/>
                  </a:xfrm>
                  <a:prstGeom prst="straightConnector1">
                    <a:avLst/>
                  </a:prstGeom>
                  <a:noFill/>
                  <a:ln cap="flat" cmpd="sng" w="28575">
                    <a:solidFill>
                      <a:srgbClr val="00DBC6"/>
                    </a:solidFill>
                    <a:prstDash val="solid"/>
                    <a:round/>
                    <a:headEnd len="med" w="med" type="triangle"/>
                    <a:tailEnd len="med" w="med" type="none"/>
                  </a:ln>
                </p:spPr>
              </p:cxnSp>
              <p:sp>
                <p:nvSpPr>
                  <p:cNvPr id="141" name="Google Shape;141;p17"/>
                  <p:cNvSpPr txBox="1"/>
                  <p:nvPr/>
                </p:nvSpPr>
                <p:spPr>
                  <a:xfrm>
                    <a:off x="5020050" y="886925"/>
                    <a:ext cx="851700" cy="3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DBC6"/>
                        </a:solidFill>
                      </a:rPr>
                      <a:t>Amazon</a:t>
                    </a:r>
                    <a:endParaRPr>
                      <a:solidFill>
                        <a:srgbClr val="00DBC6"/>
                      </a:solidFill>
                    </a:endParaRPr>
                  </a:p>
                </p:txBody>
              </p:sp>
            </p:grpSp>
            <p:grpSp>
              <p:nvGrpSpPr>
                <p:cNvPr id="142" name="Google Shape;142;p17"/>
                <p:cNvGrpSpPr/>
                <p:nvPr/>
              </p:nvGrpSpPr>
              <p:grpSpPr>
                <a:xfrm>
                  <a:off x="5442000" y="1590775"/>
                  <a:ext cx="1019100" cy="2578200"/>
                  <a:chOff x="5442000" y="1590775"/>
                  <a:chExt cx="1019100" cy="2578200"/>
                </a:xfrm>
              </p:grpSpPr>
              <p:sp>
                <p:nvSpPr>
                  <p:cNvPr id="143" name="Google Shape;143;p17"/>
                  <p:cNvSpPr/>
                  <p:nvPr/>
                </p:nvSpPr>
                <p:spPr>
                  <a:xfrm>
                    <a:off x="5644625" y="4006375"/>
                    <a:ext cx="143400" cy="162600"/>
                  </a:xfrm>
                  <a:prstGeom prst="roundRect">
                    <a:avLst>
                      <a:gd fmla="val 16667" name="adj"/>
                    </a:avLst>
                  </a:prstGeom>
                  <a:solidFill>
                    <a:srgbClr val="00DBC6">
                      <a:alpha val="911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4" name="Google Shape;144;p17"/>
                  <p:cNvCxnSpPr/>
                  <p:nvPr/>
                </p:nvCxnSpPr>
                <p:spPr>
                  <a:xfrm rot="10800000">
                    <a:off x="5717225" y="1903000"/>
                    <a:ext cx="5400" cy="2124000"/>
                  </a:xfrm>
                  <a:prstGeom prst="straightConnector1">
                    <a:avLst/>
                  </a:prstGeom>
                  <a:noFill/>
                  <a:ln cap="flat" cmpd="sng" w="28575">
                    <a:solidFill>
                      <a:srgbClr val="00DBC6"/>
                    </a:solidFill>
                    <a:prstDash val="solid"/>
                    <a:round/>
                    <a:headEnd len="med" w="med" type="triangle"/>
                    <a:tailEnd len="med" w="med" type="none"/>
                  </a:ln>
                </p:spPr>
              </p:cxnSp>
              <p:sp>
                <p:nvSpPr>
                  <p:cNvPr id="145" name="Google Shape;145;p17"/>
                  <p:cNvSpPr txBox="1"/>
                  <p:nvPr/>
                </p:nvSpPr>
                <p:spPr>
                  <a:xfrm>
                    <a:off x="5442000" y="1590775"/>
                    <a:ext cx="1019100" cy="3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DBC6"/>
                        </a:solidFill>
                      </a:rPr>
                      <a:t>JavaScript</a:t>
                    </a:r>
                    <a:endParaRPr>
                      <a:solidFill>
                        <a:srgbClr val="00DBC6"/>
                      </a:solidFill>
                    </a:endParaRPr>
                  </a:p>
                </p:txBody>
              </p:sp>
            </p:grpSp>
            <p:grpSp>
              <p:nvGrpSpPr>
                <p:cNvPr id="146" name="Google Shape;146;p17"/>
                <p:cNvGrpSpPr/>
                <p:nvPr/>
              </p:nvGrpSpPr>
              <p:grpSpPr>
                <a:xfrm>
                  <a:off x="5693575" y="2167425"/>
                  <a:ext cx="851700" cy="1996725"/>
                  <a:chOff x="5693575" y="2167425"/>
                  <a:chExt cx="851700" cy="1996725"/>
                </a:xfrm>
              </p:grpSpPr>
              <p:sp>
                <p:nvSpPr>
                  <p:cNvPr id="147" name="Google Shape;147;p17"/>
                  <p:cNvSpPr/>
                  <p:nvPr/>
                </p:nvSpPr>
                <p:spPr>
                  <a:xfrm>
                    <a:off x="5879850" y="4001550"/>
                    <a:ext cx="143400" cy="162600"/>
                  </a:xfrm>
                  <a:prstGeom prst="roundRect">
                    <a:avLst>
                      <a:gd fmla="val 16667" name="adj"/>
                    </a:avLst>
                  </a:prstGeom>
                  <a:solidFill>
                    <a:srgbClr val="00DBC6">
                      <a:alpha val="911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8" name="Google Shape;148;p17"/>
                  <p:cNvCxnSpPr/>
                  <p:nvPr/>
                </p:nvCxnSpPr>
                <p:spPr>
                  <a:xfrm rot="10800000">
                    <a:off x="5940800" y="2493475"/>
                    <a:ext cx="4800" cy="1512900"/>
                  </a:xfrm>
                  <a:prstGeom prst="straightConnector1">
                    <a:avLst/>
                  </a:prstGeom>
                  <a:noFill/>
                  <a:ln cap="flat" cmpd="sng" w="28575">
                    <a:solidFill>
                      <a:srgbClr val="00DBC6"/>
                    </a:solidFill>
                    <a:prstDash val="solid"/>
                    <a:round/>
                    <a:headEnd len="med" w="med" type="triangle"/>
                    <a:tailEnd len="med" w="med" type="none"/>
                  </a:ln>
                </p:spPr>
              </p:cxnSp>
              <p:sp>
                <p:nvSpPr>
                  <p:cNvPr id="149" name="Google Shape;149;p17"/>
                  <p:cNvSpPr txBox="1"/>
                  <p:nvPr/>
                </p:nvSpPr>
                <p:spPr>
                  <a:xfrm>
                    <a:off x="5693575" y="2167425"/>
                    <a:ext cx="851700" cy="3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DBC6"/>
                        </a:solidFill>
                      </a:rPr>
                      <a:t>Google</a:t>
                    </a:r>
                    <a:endParaRPr>
                      <a:solidFill>
                        <a:srgbClr val="00DBC6"/>
                      </a:solidFill>
                    </a:endParaRPr>
                  </a:p>
                </p:txBody>
              </p:sp>
            </p:grpSp>
            <p:grpSp>
              <p:nvGrpSpPr>
                <p:cNvPr id="150" name="Google Shape;150;p17"/>
                <p:cNvGrpSpPr/>
                <p:nvPr/>
              </p:nvGrpSpPr>
              <p:grpSpPr>
                <a:xfrm>
                  <a:off x="6092825" y="1115575"/>
                  <a:ext cx="1068125" cy="3048125"/>
                  <a:chOff x="6092825" y="1115575"/>
                  <a:chExt cx="1068125" cy="3048125"/>
                </a:xfrm>
              </p:grpSpPr>
              <p:sp>
                <p:nvSpPr>
                  <p:cNvPr id="151" name="Google Shape;151;p17"/>
                  <p:cNvSpPr/>
                  <p:nvPr/>
                </p:nvSpPr>
                <p:spPr>
                  <a:xfrm>
                    <a:off x="6720600" y="4001100"/>
                    <a:ext cx="143400" cy="162600"/>
                  </a:xfrm>
                  <a:prstGeom prst="roundRect">
                    <a:avLst>
                      <a:gd fmla="val 16667" name="adj"/>
                    </a:avLst>
                  </a:prstGeom>
                  <a:solidFill>
                    <a:srgbClr val="00DBC6">
                      <a:alpha val="911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2" name="Google Shape;152;p17"/>
                  <p:cNvCxnSpPr/>
                  <p:nvPr/>
                </p:nvCxnSpPr>
                <p:spPr>
                  <a:xfrm rot="10800000">
                    <a:off x="6790550" y="2017900"/>
                    <a:ext cx="4800" cy="2004000"/>
                  </a:xfrm>
                  <a:prstGeom prst="straightConnector1">
                    <a:avLst/>
                  </a:prstGeom>
                  <a:noFill/>
                  <a:ln cap="flat" cmpd="sng" w="28575">
                    <a:solidFill>
                      <a:srgbClr val="00DBC6"/>
                    </a:solidFill>
                    <a:prstDash val="solid"/>
                    <a:round/>
                    <a:headEnd len="med" w="med" type="triangle"/>
                    <a:tailEnd len="med" w="med" type="none"/>
                  </a:ln>
                </p:spPr>
              </p:cxnSp>
              <p:grpSp>
                <p:nvGrpSpPr>
                  <p:cNvPr id="153" name="Google Shape;153;p17"/>
                  <p:cNvGrpSpPr/>
                  <p:nvPr/>
                </p:nvGrpSpPr>
                <p:grpSpPr>
                  <a:xfrm>
                    <a:off x="6092825" y="1115575"/>
                    <a:ext cx="1068125" cy="3043475"/>
                    <a:chOff x="6092825" y="1115575"/>
                    <a:chExt cx="1068125" cy="3043475"/>
                  </a:xfrm>
                </p:grpSpPr>
                <p:sp>
                  <p:nvSpPr>
                    <p:cNvPr id="154" name="Google Shape;154;p17"/>
                    <p:cNvSpPr/>
                    <p:nvPr/>
                  </p:nvSpPr>
                  <p:spPr>
                    <a:xfrm>
                      <a:off x="6511325" y="3996450"/>
                      <a:ext cx="143400" cy="162600"/>
                    </a:xfrm>
                    <a:prstGeom prst="roundRect">
                      <a:avLst>
                        <a:gd fmla="val 16667" name="adj"/>
                      </a:avLst>
                    </a:prstGeom>
                    <a:solidFill>
                      <a:srgbClr val="00DBC6">
                        <a:alpha val="911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7"/>
                    <p:cNvSpPr txBox="1"/>
                    <p:nvPr/>
                  </p:nvSpPr>
                  <p:spPr>
                    <a:xfrm>
                      <a:off x="6092825" y="1115575"/>
                      <a:ext cx="1019100" cy="3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DBC6"/>
                          </a:solidFill>
                        </a:rPr>
                        <a:t>Facebook</a:t>
                      </a:r>
                      <a:endParaRPr>
                        <a:solidFill>
                          <a:srgbClr val="00DBC6"/>
                        </a:solidFill>
                      </a:endParaRPr>
                    </a:p>
                  </p:txBody>
                </p:sp>
                <p:sp>
                  <p:nvSpPr>
                    <p:cNvPr id="156" name="Google Shape;156;p17"/>
                    <p:cNvSpPr txBox="1"/>
                    <p:nvPr/>
                  </p:nvSpPr>
                  <p:spPr>
                    <a:xfrm>
                      <a:off x="6559150" y="1689400"/>
                      <a:ext cx="601800" cy="3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DBC6"/>
                          </a:solidFill>
                        </a:rPr>
                        <a:t>Ajax</a:t>
                      </a:r>
                      <a:endParaRPr>
                        <a:solidFill>
                          <a:srgbClr val="00DBC6"/>
                        </a:solidFill>
                      </a:endParaRPr>
                    </a:p>
                  </p:txBody>
                </p:sp>
              </p:grpSp>
            </p:grpSp>
            <p:grpSp>
              <p:nvGrpSpPr>
                <p:cNvPr id="157" name="Google Shape;157;p17"/>
                <p:cNvGrpSpPr/>
                <p:nvPr/>
              </p:nvGrpSpPr>
              <p:grpSpPr>
                <a:xfrm>
                  <a:off x="6453000" y="550675"/>
                  <a:ext cx="1290600" cy="3608375"/>
                  <a:chOff x="6453000" y="550675"/>
                  <a:chExt cx="1290600" cy="3608375"/>
                </a:xfrm>
              </p:grpSpPr>
              <p:sp>
                <p:nvSpPr>
                  <p:cNvPr id="158" name="Google Shape;158;p17"/>
                  <p:cNvSpPr/>
                  <p:nvPr/>
                </p:nvSpPr>
                <p:spPr>
                  <a:xfrm>
                    <a:off x="6997363" y="3996450"/>
                    <a:ext cx="143400" cy="162600"/>
                  </a:xfrm>
                  <a:prstGeom prst="roundRect">
                    <a:avLst>
                      <a:gd fmla="val 16667" name="adj"/>
                    </a:avLst>
                  </a:prstGeom>
                  <a:solidFill>
                    <a:srgbClr val="00DBC6">
                      <a:alpha val="911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9" name="Google Shape;159;p17"/>
                  <p:cNvCxnSpPr/>
                  <p:nvPr/>
                </p:nvCxnSpPr>
                <p:spPr>
                  <a:xfrm flipH="1" rot="10800000">
                    <a:off x="7074463" y="839100"/>
                    <a:ext cx="7200" cy="3160500"/>
                  </a:xfrm>
                  <a:prstGeom prst="straightConnector1">
                    <a:avLst/>
                  </a:prstGeom>
                  <a:noFill/>
                  <a:ln cap="flat" cmpd="sng" w="28575">
                    <a:solidFill>
                      <a:srgbClr val="00DBC6"/>
                    </a:solidFill>
                    <a:prstDash val="solid"/>
                    <a:round/>
                    <a:headEnd len="med" w="med" type="triangle"/>
                    <a:tailEnd len="med" w="med" type="none"/>
                  </a:ln>
                </p:spPr>
              </p:cxnSp>
              <p:sp>
                <p:nvSpPr>
                  <p:cNvPr id="160" name="Google Shape;160;p17"/>
                  <p:cNvSpPr txBox="1"/>
                  <p:nvPr/>
                </p:nvSpPr>
                <p:spPr>
                  <a:xfrm>
                    <a:off x="6453000" y="550675"/>
                    <a:ext cx="1290600" cy="3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DBC6"/>
                        </a:solidFill>
                      </a:rPr>
                      <a:t>Amazon EC2</a:t>
                    </a:r>
                    <a:endParaRPr>
                      <a:solidFill>
                        <a:srgbClr val="00DBC6"/>
                      </a:solidFill>
                    </a:endParaRPr>
                  </a:p>
                </p:txBody>
              </p:sp>
            </p:grpSp>
            <p:grpSp>
              <p:nvGrpSpPr>
                <p:cNvPr id="161" name="Google Shape;161;p17"/>
                <p:cNvGrpSpPr/>
                <p:nvPr/>
              </p:nvGrpSpPr>
              <p:grpSpPr>
                <a:xfrm>
                  <a:off x="7303263" y="1832763"/>
                  <a:ext cx="795900" cy="2330938"/>
                  <a:chOff x="7303263" y="1832763"/>
                  <a:chExt cx="795900" cy="2330938"/>
                </a:xfrm>
              </p:grpSpPr>
              <p:sp>
                <p:nvSpPr>
                  <p:cNvPr id="162" name="Google Shape;162;p17"/>
                  <p:cNvSpPr/>
                  <p:nvPr/>
                </p:nvSpPr>
                <p:spPr>
                  <a:xfrm>
                    <a:off x="7624038" y="4001100"/>
                    <a:ext cx="143400" cy="162600"/>
                  </a:xfrm>
                  <a:prstGeom prst="roundRect">
                    <a:avLst>
                      <a:gd fmla="val 16667" name="adj"/>
                    </a:avLst>
                  </a:prstGeom>
                  <a:solidFill>
                    <a:srgbClr val="00DBC6">
                      <a:alpha val="911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7"/>
                  <p:cNvSpPr txBox="1"/>
                  <p:nvPr/>
                </p:nvSpPr>
                <p:spPr>
                  <a:xfrm>
                    <a:off x="7303263" y="1832763"/>
                    <a:ext cx="795900" cy="3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DBC6"/>
                        </a:solidFill>
                      </a:rPr>
                      <a:t>HTML5</a:t>
                    </a:r>
                    <a:endParaRPr>
                      <a:solidFill>
                        <a:srgbClr val="00DBC6"/>
                      </a:solidFill>
                    </a:endParaRPr>
                  </a:p>
                </p:txBody>
              </p:sp>
              <p:cxnSp>
                <p:nvCxnSpPr>
                  <p:cNvPr id="164" name="Google Shape;164;p17"/>
                  <p:cNvCxnSpPr>
                    <a:stCxn id="162" idx="0"/>
                  </p:cNvCxnSpPr>
                  <p:nvPr/>
                </p:nvCxnSpPr>
                <p:spPr>
                  <a:xfrm flipH="1" rot="10800000">
                    <a:off x="7695738" y="2128500"/>
                    <a:ext cx="1800" cy="1872600"/>
                  </a:xfrm>
                  <a:prstGeom prst="straightConnector1">
                    <a:avLst/>
                  </a:prstGeom>
                  <a:noFill/>
                  <a:ln cap="flat" cmpd="sng" w="28575">
                    <a:solidFill>
                      <a:srgbClr val="00DBC6"/>
                    </a:solidFill>
                    <a:prstDash val="solid"/>
                    <a:round/>
                    <a:headEnd len="med" w="med" type="triangle"/>
                    <a:tailEnd len="med" w="med" type="none"/>
                  </a:ln>
                </p:spPr>
              </p:cxnSp>
            </p:grpSp>
            <p:grpSp>
              <p:nvGrpSpPr>
                <p:cNvPr id="165" name="Google Shape;165;p17"/>
                <p:cNvGrpSpPr/>
                <p:nvPr/>
              </p:nvGrpSpPr>
              <p:grpSpPr>
                <a:xfrm>
                  <a:off x="8036925" y="841625"/>
                  <a:ext cx="1085100" cy="3317425"/>
                  <a:chOff x="8036925" y="841625"/>
                  <a:chExt cx="1085100" cy="3317425"/>
                </a:xfrm>
              </p:grpSpPr>
              <p:sp>
                <p:nvSpPr>
                  <p:cNvPr id="166" name="Google Shape;166;p17"/>
                  <p:cNvSpPr/>
                  <p:nvPr/>
                </p:nvSpPr>
                <p:spPr>
                  <a:xfrm>
                    <a:off x="8541725" y="3996450"/>
                    <a:ext cx="143400" cy="162600"/>
                  </a:xfrm>
                  <a:prstGeom prst="roundRect">
                    <a:avLst>
                      <a:gd fmla="val 16667" name="adj"/>
                    </a:avLst>
                  </a:prstGeom>
                  <a:solidFill>
                    <a:srgbClr val="007D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7" name="Google Shape;167;p17"/>
                  <p:cNvCxnSpPr/>
                  <p:nvPr/>
                </p:nvCxnSpPr>
                <p:spPr>
                  <a:xfrm flipH="1" rot="10800000">
                    <a:off x="8611875" y="1396075"/>
                    <a:ext cx="6600" cy="2610300"/>
                  </a:xfrm>
                  <a:prstGeom prst="straightConnector1">
                    <a:avLst/>
                  </a:prstGeom>
                  <a:noFill/>
                  <a:ln cap="flat" cmpd="sng" w="28575">
                    <a:solidFill>
                      <a:srgbClr val="007D71"/>
                    </a:solidFill>
                    <a:prstDash val="solid"/>
                    <a:round/>
                    <a:headEnd len="med" w="med" type="triangle"/>
                    <a:tailEnd len="med" w="med" type="none"/>
                  </a:ln>
                </p:spPr>
              </p:cxnSp>
              <p:sp>
                <p:nvSpPr>
                  <p:cNvPr id="168" name="Google Shape;168;p17"/>
                  <p:cNvSpPr txBox="1"/>
                  <p:nvPr/>
                </p:nvSpPr>
                <p:spPr>
                  <a:xfrm>
                    <a:off x="8036925" y="841625"/>
                    <a:ext cx="1085100" cy="328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007D71"/>
                        </a:solidFill>
                      </a:rPr>
                      <a:t>Internet of Things (IoT)</a:t>
                    </a:r>
                    <a:endParaRPr>
                      <a:solidFill>
                        <a:srgbClr val="007D71"/>
                      </a:solidFill>
                    </a:endParaRPr>
                  </a:p>
                </p:txBody>
              </p:sp>
            </p:grpSp>
            <p:grpSp>
              <p:nvGrpSpPr>
                <p:cNvPr id="169" name="Google Shape;169;p17"/>
                <p:cNvGrpSpPr/>
                <p:nvPr/>
              </p:nvGrpSpPr>
              <p:grpSpPr>
                <a:xfrm>
                  <a:off x="4071925" y="1749581"/>
                  <a:ext cx="1376375" cy="2419394"/>
                  <a:chOff x="4071925" y="1749581"/>
                  <a:chExt cx="1376375" cy="2419394"/>
                </a:xfrm>
              </p:grpSpPr>
              <p:sp>
                <p:nvSpPr>
                  <p:cNvPr id="170" name="Google Shape;170;p17"/>
                  <p:cNvSpPr/>
                  <p:nvPr/>
                </p:nvSpPr>
                <p:spPr>
                  <a:xfrm>
                    <a:off x="4547825" y="4006375"/>
                    <a:ext cx="143400" cy="162600"/>
                  </a:xfrm>
                  <a:prstGeom prst="roundRect">
                    <a:avLst>
                      <a:gd fmla="val 16667" name="adj"/>
                    </a:avLst>
                  </a:prstGeom>
                  <a:solidFill>
                    <a:srgbClr val="00DBC6">
                      <a:alpha val="911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1" name="Google Shape;171;p17"/>
                  <p:cNvCxnSpPr/>
                  <p:nvPr/>
                </p:nvCxnSpPr>
                <p:spPr>
                  <a:xfrm rot="10800000">
                    <a:off x="4608125" y="2075200"/>
                    <a:ext cx="12600" cy="1951800"/>
                  </a:xfrm>
                  <a:prstGeom prst="straightConnector1">
                    <a:avLst/>
                  </a:prstGeom>
                  <a:noFill/>
                  <a:ln cap="flat" cmpd="sng" w="28575">
                    <a:solidFill>
                      <a:srgbClr val="00DBC6"/>
                    </a:solidFill>
                    <a:prstDash val="solid"/>
                    <a:round/>
                    <a:headEnd len="med" w="med" type="triangle"/>
                    <a:tailEnd len="med" w="med" type="none"/>
                  </a:ln>
                </p:spPr>
              </p:cxnSp>
              <p:sp>
                <p:nvSpPr>
                  <p:cNvPr id="172" name="Google Shape;172;p17"/>
                  <p:cNvSpPr txBox="1"/>
                  <p:nvPr/>
                </p:nvSpPr>
                <p:spPr>
                  <a:xfrm>
                    <a:off x="4071925" y="1749581"/>
                    <a:ext cx="727200" cy="4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00DBC6"/>
                        </a:solidFill>
                      </a:rPr>
                      <a:t>World</a:t>
                    </a:r>
                    <a:r>
                      <a:rPr lang="en">
                        <a:solidFill>
                          <a:srgbClr val="00DBC6"/>
                        </a:solidFill>
                      </a:rPr>
                      <a:t> Wide Web</a:t>
                    </a:r>
                    <a:endParaRPr>
                      <a:solidFill>
                        <a:srgbClr val="00DBC6"/>
                      </a:solidFill>
                    </a:endParaRPr>
                  </a:p>
                </p:txBody>
              </p:sp>
              <p:sp>
                <p:nvSpPr>
                  <p:cNvPr id="173" name="Google Shape;173;p17"/>
                  <p:cNvSpPr txBox="1"/>
                  <p:nvPr/>
                </p:nvSpPr>
                <p:spPr>
                  <a:xfrm>
                    <a:off x="4596600" y="2294625"/>
                    <a:ext cx="851700" cy="3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DBC6"/>
                        </a:solidFill>
                      </a:rPr>
                      <a:t>First Browser</a:t>
                    </a:r>
                    <a:endParaRPr>
                      <a:solidFill>
                        <a:srgbClr val="00DBC6"/>
                      </a:solidFill>
                    </a:endParaRPr>
                  </a:p>
                </p:txBody>
              </p:sp>
            </p:grpSp>
            <p:grpSp>
              <p:nvGrpSpPr>
                <p:cNvPr id="174" name="Google Shape;174;p17"/>
                <p:cNvGrpSpPr/>
                <p:nvPr/>
              </p:nvGrpSpPr>
              <p:grpSpPr>
                <a:xfrm>
                  <a:off x="7035724" y="1191725"/>
                  <a:ext cx="1138800" cy="2966888"/>
                  <a:chOff x="7035724" y="1191725"/>
                  <a:chExt cx="1138800" cy="2966888"/>
                </a:xfrm>
              </p:grpSpPr>
              <p:sp>
                <p:nvSpPr>
                  <p:cNvPr id="175" name="Google Shape;175;p17"/>
                  <p:cNvSpPr txBox="1"/>
                  <p:nvPr/>
                </p:nvSpPr>
                <p:spPr>
                  <a:xfrm>
                    <a:off x="7035724" y="1191725"/>
                    <a:ext cx="1138800" cy="328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00DBC6"/>
                        </a:solidFill>
                      </a:rPr>
                      <a:t>Mobile Web</a:t>
                    </a:r>
                    <a:endParaRPr>
                      <a:solidFill>
                        <a:srgbClr val="00DBC6"/>
                      </a:solidFill>
                    </a:endParaRPr>
                  </a:p>
                  <a:p>
                    <a:pPr indent="0" lvl="0" marL="0" rtl="0" algn="ctr">
                      <a:spcBef>
                        <a:spcPts val="0"/>
                      </a:spcBef>
                      <a:spcAft>
                        <a:spcPts val="0"/>
                      </a:spcAft>
                      <a:buNone/>
                    </a:pPr>
                    <a:r>
                      <a:rPr lang="en">
                        <a:solidFill>
                          <a:srgbClr val="00DBC6"/>
                        </a:solidFill>
                      </a:rPr>
                      <a:t>shift</a:t>
                    </a:r>
                    <a:endParaRPr>
                      <a:solidFill>
                        <a:srgbClr val="00DBC6"/>
                      </a:solidFill>
                    </a:endParaRPr>
                  </a:p>
                </p:txBody>
              </p:sp>
              <p:sp>
                <p:nvSpPr>
                  <p:cNvPr id="176" name="Google Shape;176;p17"/>
                  <p:cNvSpPr/>
                  <p:nvPr/>
                </p:nvSpPr>
                <p:spPr>
                  <a:xfrm>
                    <a:off x="7214563" y="3996013"/>
                    <a:ext cx="143400" cy="162600"/>
                  </a:xfrm>
                  <a:prstGeom prst="roundRect">
                    <a:avLst>
                      <a:gd fmla="val 16667" name="adj"/>
                    </a:avLst>
                  </a:prstGeom>
                  <a:solidFill>
                    <a:srgbClr val="00DBC6">
                      <a:alpha val="911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7" name="Google Shape;177;p17"/>
                  <p:cNvCxnSpPr/>
                  <p:nvPr/>
                </p:nvCxnSpPr>
                <p:spPr>
                  <a:xfrm rot="10800000">
                    <a:off x="7285363" y="1539938"/>
                    <a:ext cx="3300" cy="2460900"/>
                  </a:xfrm>
                  <a:prstGeom prst="straightConnector1">
                    <a:avLst/>
                  </a:prstGeom>
                  <a:noFill/>
                  <a:ln cap="flat" cmpd="sng" w="28575">
                    <a:solidFill>
                      <a:srgbClr val="00DBC6"/>
                    </a:solidFill>
                    <a:prstDash val="solid"/>
                    <a:round/>
                    <a:headEnd len="med" w="med" type="triangle"/>
                    <a:tailEnd len="med" w="med" type="none"/>
                  </a:ln>
                </p:spPr>
              </p:cxnSp>
            </p:grpSp>
          </p:grpSp>
        </p:grpSp>
      </p:grpSp>
      <p:cxnSp>
        <p:nvCxnSpPr>
          <p:cNvPr id="178" name="Google Shape;178;p17"/>
          <p:cNvCxnSpPr/>
          <p:nvPr/>
        </p:nvCxnSpPr>
        <p:spPr>
          <a:xfrm flipH="1" rot="10800000">
            <a:off x="8105475" y="2986800"/>
            <a:ext cx="5100" cy="861900"/>
          </a:xfrm>
          <a:prstGeom prst="straightConnector1">
            <a:avLst/>
          </a:prstGeom>
          <a:noFill/>
          <a:ln cap="flat" cmpd="sng" w="28575">
            <a:solidFill>
              <a:srgbClr val="00DBC6"/>
            </a:solidFill>
            <a:prstDash val="solid"/>
            <a:round/>
            <a:headEnd len="med" w="med" type="triangle"/>
            <a:tailEnd len="med" w="med" type="none"/>
          </a:ln>
        </p:spPr>
      </p:cxnSp>
      <p:sp>
        <p:nvSpPr>
          <p:cNvPr id="179" name="Google Shape;179;p17"/>
          <p:cNvSpPr/>
          <p:nvPr/>
        </p:nvSpPr>
        <p:spPr>
          <a:xfrm>
            <a:off x="8036913" y="3848700"/>
            <a:ext cx="143400" cy="162600"/>
          </a:xfrm>
          <a:prstGeom prst="roundRect">
            <a:avLst>
              <a:gd fmla="val 16667" name="adj"/>
            </a:avLst>
          </a:prstGeom>
          <a:solidFill>
            <a:srgbClr val="00DBC6">
              <a:alpha val="911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7"/>
          <p:cNvSpPr txBox="1"/>
          <p:nvPr/>
        </p:nvSpPr>
        <p:spPr>
          <a:xfrm>
            <a:off x="7891525" y="2875800"/>
            <a:ext cx="1002900" cy="42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DBC6"/>
                </a:solidFill>
              </a:rPr>
              <a:t>ES6</a:t>
            </a:r>
            <a:endParaRPr>
              <a:solidFill>
                <a:srgbClr val="00DBC6"/>
              </a:solidFill>
            </a:endParaRPr>
          </a:p>
          <a:p>
            <a:pPr indent="0" lvl="0" marL="0" rtl="0" algn="l">
              <a:spcBef>
                <a:spcPts val="0"/>
              </a:spcBef>
              <a:spcAft>
                <a:spcPts val="0"/>
              </a:spcAft>
              <a:buNone/>
            </a:pPr>
            <a:r>
              <a:rPr lang="en">
                <a:solidFill>
                  <a:srgbClr val="00DBC6"/>
                </a:solidFill>
              </a:rPr>
              <a:t>   </a:t>
            </a:r>
            <a:r>
              <a:rPr lang="en" sz="800">
                <a:solidFill>
                  <a:srgbClr val="00DBC6"/>
                </a:solidFill>
              </a:rPr>
              <a:t> </a:t>
            </a:r>
            <a:r>
              <a:rPr lang="en">
                <a:solidFill>
                  <a:srgbClr val="007D71"/>
                </a:solidFill>
              </a:rPr>
              <a:t>ES7</a:t>
            </a:r>
            <a:endParaRPr>
              <a:solidFill>
                <a:srgbClr val="007D71"/>
              </a:solidFill>
            </a:endParaRPr>
          </a:p>
          <a:p>
            <a:pPr indent="0" lvl="0" marL="0" rtl="0" algn="l">
              <a:spcBef>
                <a:spcPts val="0"/>
              </a:spcBef>
              <a:spcAft>
                <a:spcPts val="0"/>
              </a:spcAft>
              <a:buNone/>
            </a:pPr>
            <a:r>
              <a:rPr lang="en">
                <a:solidFill>
                  <a:srgbClr val="007D71"/>
                </a:solidFill>
              </a:rPr>
              <a:t>   </a:t>
            </a:r>
            <a:r>
              <a:rPr lang="en" sz="800">
                <a:solidFill>
                  <a:srgbClr val="007D71"/>
                </a:solidFill>
              </a:rPr>
              <a:t> </a:t>
            </a:r>
            <a:r>
              <a:rPr lang="en">
                <a:solidFill>
                  <a:srgbClr val="007D71"/>
                </a:solidFill>
              </a:rPr>
              <a:t>ES8</a:t>
            </a:r>
            <a:endParaRPr>
              <a:solidFill>
                <a:srgbClr val="007D71"/>
              </a:solidFill>
            </a:endParaRPr>
          </a:p>
        </p:txBody>
      </p:sp>
      <p:cxnSp>
        <p:nvCxnSpPr>
          <p:cNvPr id="181" name="Google Shape;181;p17"/>
          <p:cNvCxnSpPr/>
          <p:nvPr/>
        </p:nvCxnSpPr>
        <p:spPr>
          <a:xfrm flipH="1" rot="10800000">
            <a:off x="2314275" y="2776500"/>
            <a:ext cx="6300" cy="1072200"/>
          </a:xfrm>
          <a:prstGeom prst="straightConnector1">
            <a:avLst/>
          </a:prstGeom>
          <a:noFill/>
          <a:ln cap="flat" cmpd="sng" w="28575">
            <a:solidFill>
              <a:srgbClr val="00DBC6"/>
            </a:solidFill>
            <a:prstDash val="solid"/>
            <a:round/>
            <a:headEnd len="med" w="med" type="triangle"/>
            <a:tailEnd len="med" w="med" type="none"/>
          </a:ln>
        </p:spPr>
      </p:cxnSp>
      <p:sp>
        <p:nvSpPr>
          <p:cNvPr id="182" name="Google Shape;182;p17"/>
          <p:cNvSpPr/>
          <p:nvPr/>
        </p:nvSpPr>
        <p:spPr>
          <a:xfrm>
            <a:off x="2245713" y="3848700"/>
            <a:ext cx="143400" cy="162600"/>
          </a:xfrm>
          <a:prstGeom prst="roundRect">
            <a:avLst>
              <a:gd fmla="val 16667" name="adj"/>
            </a:avLst>
          </a:prstGeom>
          <a:solidFill>
            <a:srgbClr val="00DBC6">
              <a:alpha val="911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7"/>
          <p:cNvSpPr txBox="1"/>
          <p:nvPr/>
        </p:nvSpPr>
        <p:spPr>
          <a:xfrm>
            <a:off x="1823625" y="2448000"/>
            <a:ext cx="1180500" cy="3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DBC6"/>
                </a:solidFill>
              </a:rPr>
              <a:t>First e-mail</a:t>
            </a:r>
            <a:endParaRPr>
              <a:solidFill>
                <a:srgbClr val="00DBC6"/>
              </a:solidFill>
            </a:endParaRPr>
          </a:p>
        </p:txBody>
      </p:sp>
      <p:cxnSp>
        <p:nvCxnSpPr>
          <p:cNvPr id="184" name="Google Shape;184;p17"/>
          <p:cNvCxnSpPr/>
          <p:nvPr/>
        </p:nvCxnSpPr>
        <p:spPr>
          <a:xfrm rot="10800000">
            <a:off x="5027550" y="3144300"/>
            <a:ext cx="5400" cy="704400"/>
          </a:xfrm>
          <a:prstGeom prst="straightConnector1">
            <a:avLst/>
          </a:prstGeom>
          <a:noFill/>
          <a:ln cap="flat" cmpd="sng" w="28575">
            <a:solidFill>
              <a:srgbClr val="00DBC6"/>
            </a:solidFill>
            <a:prstDash val="solid"/>
            <a:round/>
            <a:headEnd len="med" w="med" type="triangle"/>
            <a:tailEnd len="med" w="med" type="none"/>
          </a:ln>
        </p:spPr>
      </p:cxnSp>
      <p:sp>
        <p:nvSpPr>
          <p:cNvPr id="185" name="Google Shape;185;p17"/>
          <p:cNvSpPr/>
          <p:nvPr/>
        </p:nvSpPr>
        <p:spPr>
          <a:xfrm>
            <a:off x="4964388" y="3848700"/>
            <a:ext cx="143400" cy="162600"/>
          </a:xfrm>
          <a:prstGeom prst="roundRect">
            <a:avLst>
              <a:gd fmla="val 16667" name="adj"/>
            </a:avLst>
          </a:prstGeom>
          <a:solidFill>
            <a:srgbClr val="00DBC6">
              <a:alpha val="911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7"/>
          <p:cNvSpPr txBox="1"/>
          <p:nvPr/>
        </p:nvSpPr>
        <p:spPr>
          <a:xfrm>
            <a:off x="4729350" y="2815800"/>
            <a:ext cx="666000" cy="3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DBC6"/>
                </a:solidFill>
              </a:rPr>
              <a:t>HTTP</a:t>
            </a:r>
            <a:endParaRPr>
              <a:solidFill>
                <a:srgbClr val="00DBC6"/>
              </a:solidFill>
            </a:endParaRPr>
          </a:p>
        </p:txBody>
      </p:sp>
      <p:cxnSp>
        <p:nvCxnSpPr>
          <p:cNvPr id="187" name="Google Shape;187;p17"/>
          <p:cNvCxnSpPr/>
          <p:nvPr/>
        </p:nvCxnSpPr>
        <p:spPr>
          <a:xfrm rot="10800000">
            <a:off x="7891625" y="2364900"/>
            <a:ext cx="5400" cy="1483800"/>
          </a:xfrm>
          <a:prstGeom prst="straightConnector1">
            <a:avLst/>
          </a:prstGeom>
          <a:noFill/>
          <a:ln cap="flat" cmpd="sng" w="28575">
            <a:solidFill>
              <a:srgbClr val="00DBC6"/>
            </a:solidFill>
            <a:prstDash val="solid"/>
            <a:round/>
            <a:headEnd len="med" w="med" type="triangle"/>
            <a:tailEnd len="med" w="med" type="none"/>
          </a:ln>
        </p:spPr>
      </p:cxnSp>
      <p:sp>
        <p:nvSpPr>
          <p:cNvPr id="188" name="Google Shape;188;p17"/>
          <p:cNvSpPr/>
          <p:nvPr/>
        </p:nvSpPr>
        <p:spPr>
          <a:xfrm>
            <a:off x="7827863" y="3848700"/>
            <a:ext cx="143400" cy="162600"/>
          </a:xfrm>
          <a:prstGeom prst="roundRect">
            <a:avLst>
              <a:gd fmla="val 16667" name="adj"/>
            </a:avLst>
          </a:prstGeom>
          <a:solidFill>
            <a:srgbClr val="00DBC6">
              <a:alpha val="911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7"/>
          <p:cNvSpPr txBox="1"/>
          <p:nvPr/>
        </p:nvSpPr>
        <p:spPr>
          <a:xfrm>
            <a:off x="7686850" y="2140863"/>
            <a:ext cx="1002900" cy="42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00DBC6"/>
                </a:solidFill>
              </a:rPr>
              <a:t>Responsive</a:t>
            </a:r>
            <a:endParaRPr sz="1200">
              <a:solidFill>
                <a:srgbClr val="00DBC6"/>
              </a:solidFill>
            </a:endParaRPr>
          </a:p>
          <a:p>
            <a:pPr indent="0" lvl="0" marL="0" rtl="0" algn="l">
              <a:spcBef>
                <a:spcPts val="0"/>
              </a:spcBef>
              <a:spcAft>
                <a:spcPts val="0"/>
              </a:spcAft>
              <a:buNone/>
            </a:pPr>
            <a:r>
              <a:rPr lang="en" sz="1200">
                <a:solidFill>
                  <a:srgbClr val="00DBC6"/>
                </a:solidFill>
              </a:rPr>
              <a:t>      Design</a:t>
            </a:r>
            <a:endParaRPr sz="1200">
              <a:solidFill>
                <a:srgbClr val="007D71"/>
              </a:solidFill>
            </a:endParaRPr>
          </a:p>
        </p:txBody>
      </p:sp>
      <p:sp>
        <p:nvSpPr>
          <p:cNvPr id="190" name="Google Shape;190;p17"/>
          <p:cNvSpPr txBox="1"/>
          <p:nvPr/>
        </p:nvSpPr>
        <p:spPr>
          <a:xfrm>
            <a:off x="7777650" y="322775"/>
            <a:ext cx="1321800" cy="328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300">
                <a:solidFill>
                  <a:srgbClr val="007D71"/>
                </a:solidFill>
              </a:rPr>
              <a:t>Intelligent </a:t>
            </a:r>
            <a:r>
              <a:rPr lang="en" sz="1300">
                <a:solidFill>
                  <a:srgbClr val="007D71"/>
                </a:solidFill>
              </a:rPr>
              <a:t>Web &amp;</a:t>
            </a:r>
            <a:endParaRPr sz="1300">
              <a:solidFill>
                <a:srgbClr val="007D7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194" name="Shape 194"/>
        <p:cNvGrpSpPr/>
        <p:nvPr/>
      </p:nvGrpSpPr>
      <p:grpSpPr>
        <a:xfrm>
          <a:off x="0" y="0"/>
          <a:ext cx="0" cy="0"/>
          <a:chOff x="0" y="0"/>
          <a:chExt cx="0" cy="0"/>
        </a:xfrm>
      </p:grpSpPr>
      <p:sp>
        <p:nvSpPr>
          <p:cNvPr id="195" name="Google Shape;195;p1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does the Internet work?</a:t>
            </a:r>
            <a:endParaRPr/>
          </a:p>
        </p:txBody>
      </p:sp>
      <p:cxnSp>
        <p:nvCxnSpPr>
          <p:cNvPr id="196" name="Google Shape;196;p18"/>
          <p:cNvCxnSpPr/>
          <p:nvPr/>
        </p:nvCxnSpPr>
        <p:spPr>
          <a:xfrm>
            <a:off x="2444850" y="2992650"/>
            <a:ext cx="4254300" cy="0"/>
          </a:xfrm>
          <a:prstGeom prst="straightConnector1">
            <a:avLst/>
          </a:prstGeom>
          <a:noFill/>
          <a:ln cap="flat" cmpd="sng" w="19050">
            <a:solidFill>
              <a:srgbClr val="EE2214"/>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200" name="Shape 200"/>
        <p:cNvGrpSpPr/>
        <p:nvPr/>
      </p:nvGrpSpPr>
      <p:grpSpPr>
        <a:xfrm>
          <a:off x="0" y="0"/>
          <a:ext cx="0" cy="0"/>
          <a:chOff x="0" y="0"/>
          <a:chExt cx="0" cy="0"/>
        </a:xfrm>
      </p:grpSpPr>
      <p:cxnSp>
        <p:nvCxnSpPr>
          <p:cNvPr id="201" name="Google Shape;201;p19"/>
          <p:cNvCxnSpPr/>
          <p:nvPr/>
        </p:nvCxnSpPr>
        <p:spPr>
          <a:xfrm flipH="1" rot="10800000">
            <a:off x="3305250" y="3841150"/>
            <a:ext cx="812100" cy="3000"/>
          </a:xfrm>
          <a:prstGeom prst="straightConnector1">
            <a:avLst/>
          </a:prstGeom>
          <a:noFill/>
          <a:ln cap="flat" cmpd="sng" w="28575">
            <a:solidFill>
              <a:schemeClr val="accent1"/>
            </a:solidFill>
            <a:prstDash val="solid"/>
            <a:round/>
            <a:headEnd len="med" w="med" type="none"/>
            <a:tailEnd len="med" w="med" type="none"/>
          </a:ln>
        </p:spPr>
      </p:cxnSp>
      <p:cxnSp>
        <p:nvCxnSpPr>
          <p:cNvPr id="202" name="Google Shape;202;p19"/>
          <p:cNvCxnSpPr>
            <a:endCxn id="203" idx="3"/>
          </p:cNvCxnSpPr>
          <p:nvPr/>
        </p:nvCxnSpPr>
        <p:spPr>
          <a:xfrm flipH="1">
            <a:off x="6830001" y="1244650"/>
            <a:ext cx="475500" cy="370200"/>
          </a:xfrm>
          <a:prstGeom prst="straightConnector1">
            <a:avLst/>
          </a:prstGeom>
          <a:noFill/>
          <a:ln cap="flat" cmpd="sng" w="28575">
            <a:solidFill>
              <a:schemeClr val="accent1"/>
            </a:solidFill>
            <a:prstDash val="solid"/>
            <a:round/>
            <a:headEnd len="med" w="med" type="none"/>
            <a:tailEnd len="med" w="med" type="none"/>
          </a:ln>
        </p:spPr>
      </p:cxnSp>
      <p:cxnSp>
        <p:nvCxnSpPr>
          <p:cNvPr id="204" name="Google Shape;204;p19"/>
          <p:cNvCxnSpPr/>
          <p:nvPr/>
        </p:nvCxnSpPr>
        <p:spPr>
          <a:xfrm>
            <a:off x="6376875" y="1043650"/>
            <a:ext cx="1866900" cy="9600"/>
          </a:xfrm>
          <a:prstGeom prst="straightConnector1">
            <a:avLst/>
          </a:prstGeom>
          <a:noFill/>
          <a:ln cap="flat" cmpd="sng" w="28575">
            <a:solidFill>
              <a:schemeClr val="accent1"/>
            </a:solidFill>
            <a:prstDash val="solid"/>
            <a:round/>
            <a:headEnd len="med" w="med" type="none"/>
            <a:tailEnd len="med" w="med" type="none"/>
          </a:ln>
        </p:spPr>
      </p:cxnSp>
      <p:cxnSp>
        <p:nvCxnSpPr>
          <p:cNvPr id="205" name="Google Shape;205;p19"/>
          <p:cNvCxnSpPr/>
          <p:nvPr/>
        </p:nvCxnSpPr>
        <p:spPr>
          <a:xfrm rot="10800000">
            <a:off x="2968750" y="2640750"/>
            <a:ext cx="18600" cy="1533900"/>
          </a:xfrm>
          <a:prstGeom prst="straightConnector1">
            <a:avLst/>
          </a:prstGeom>
          <a:noFill/>
          <a:ln cap="flat" cmpd="sng" w="28575">
            <a:solidFill>
              <a:schemeClr val="accent1"/>
            </a:solidFill>
            <a:prstDash val="solid"/>
            <a:round/>
            <a:headEnd len="med" w="med" type="none"/>
            <a:tailEnd len="med" w="med" type="none"/>
          </a:ln>
        </p:spPr>
      </p:cxnSp>
      <p:cxnSp>
        <p:nvCxnSpPr>
          <p:cNvPr id="206" name="Google Shape;206;p19"/>
          <p:cNvCxnSpPr/>
          <p:nvPr/>
        </p:nvCxnSpPr>
        <p:spPr>
          <a:xfrm flipH="1">
            <a:off x="7544100" y="1062800"/>
            <a:ext cx="900" cy="1457100"/>
          </a:xfrm>
          <a:prstGeom prst="straightConnector1">
            <a:avLst/>
          </a:prstGeom>
          <a:noFill/>
          <a:ln cap="flat" cmpd="sng" w="28575">
            <a:solidFill>
              <a:schemeClr val="accent1"/>
            </a:solidFill>
            <a:prstDash val="solid"/>
            <a:round/>
            <a:headEnd len="med" w="med" type="none"/>
            <a:tailEnd len="med" w="med" type="none"/>
          </a:ln>
        </p:spPr>
      </p:cxnSp>
      <p:cxnSp>
        <p:nvCxnSpPr>
          <p:cNvPr id="207" name="Google Shape;207;p19"/>
          <p:cNvCxnSpPr/>
          <p:nvPr/>
        </p:nvCxnSpPr>
        <p:spPr>
          <a:xfrm>
            <a:off x="6876100" y="2640799"/>
            <a:ext cx="6600" cy="782700"/>
          </a:xfrm>
          <a:prstGeom prst="straightConnector1">
            <a:avLst/>
          </a:prstGeom>
          <a:noFill/>
          <a:ln cap="flat" cmpd="sng" w="28575">
            <a:solidFill>
              <a:schemeClr val="accent1"/>
            </a:solidFill>
            <a:prstDash val="solid"/>
            <a:round/>
            <a:headEnd len="med" w="med" type="none"/>
            <a:tailEnd len="med" w="med" type="none"/>
          </a:ln>
        </p:spPr>
      </p:cxnSp>
      <p:cxnSp>
        <p:nvCxnSpPr>
          <p:cNvPr id="208" name="Google Shape;208;p19"/>
          <p:cNvCxnSpPr/>
          <p:nvPr/>
        </p:nvCxnSpPr>
        <p:spPr>
          <a:xfrm>
            <a:off x="852175" y="4174650"/>
            <a:ext cx="2144700" cy="0"/>
          </a:xfrm>
          <a:prstGeom prst="straightConnector1">
            <a:avLst/>
          </a:prstGeom>
          <a:noFill/>
          <a:ln cap="flat" cmpd="sng" w="28575">
            <a:solidFill>
              <a:schemeClr val="accent1"/>
            </a:solidFill>
            <a:prstDash val="solid"/>
            <a:round/>
            <a:headEnd len="med" w="med" type="none"/>
            <a:tailEnd len="med" w="med" type="none"/>
          </a:ln>
        </p:spPr>
      </p:cxnSp>
      <p:cxnSp>
        <p:nvCxnSpPr>
          <p:cNvPr id="209" name="Google Shape;209;p19"/>
          <p:cNvCxnSpPr/>
          <p:nvPr/>
        </p:nvCxnSpPr>
        <p:spPr>
          <a:xfrm>
            <a:off x="67025" y="2566075"/>
            <a:ext cx="9009900" cy="0"/>
          </a:xfrm>
          <a:prstGeom prst="straightConnector1">
            <a:avLst/>
          </a:prstGeom>
          <a:noFill/>
          <a:ln cap="flat" cmpd="sng" w="228600">
            <a:solidFill>
              <a:schemeClr val="accent1"/>
            </a:solidFill>
            <a:prstDash val="solid"/>
            <a:round/>
            <a:headEnd len="med" w="med" type="none"/>
            <a:tailEnd len="med" w="med" type="none"/>
          </a:ln>
        </p:spPr>
      </p:cxnSp>
      <p:sp>
        <p:nvSpPr>
          <p:cNvPr id="210" name="Google Shape;210;p19"/>
          <p:cNvSpPr txBox="1"/>
          <p:nvPr/>
        </p:nvSpPr>
        <p:spPr>
          <a:xfrm>
            <a:off x="3465013" y="2021700"/>
            <a:ext cx="16470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Roboto"/>
                <a:ea typeface="Roboto"/>
                <a:cs typeface="Roboto"/>
                <a:sym typeface="Roboto"/>
              </a:rPr>
              <a:t>Internet Backbone</a:t>
            </a:r>
            <a:endParaRPr>
              <a:solidFill>
                <a:schemeClr val="accent1"/>
              </a:solidFill>
              <a:latin typeface="Roboto"/>
              <a:ea typeface="Roboto"/>
              <a:cs typeface="Roboto"/>
              <a:sym typeface="Roboto"/>
            </a:endParaRPr>
          </a:p>
        </p:txBody>
      </p:sp>
      <p:pic>
        <p:nvPicPr>
          <p:cNvPr descr="laptop-clipart-laptop-clipart-600x600.png" id="211" name="Google Shape;211;p19"/>
          <p:cNvPicPr preferRelativeResize="0"/>
          <p:nvPr/>
        </p:nvPicPr>
        <p:blipFill>
          <a:blip r:embed="rId3">
            <a:alphaModFix/>
          </a:blip>
          <a:stretch>
            <a:fillRect/>
          </a:stretch>
        </p:blipFill>
        <p:spPr>
          <a:xfrm>
            <a:off x="225525" y="3485288"/>
            <a:ext cx="1221225" cy="1221225"/>
          </a:xfrm>
          <a:prstGeom prst="rect">
            <a:avLst/>
          </a:prstGeom>
          <a:noFill/>
          <a:ln>
            <a:noFill/>
          </a:ln>
        </p:spPr>
      </p:pic>
      <p:pic>
        <p:nvPicPr>
          <p:cNvPr descr="Server.png" id="212" name="Google Shape;212;p19"/>
          <p:cNvPicPr preferRelativeResize="0"/>
          <p:nvPr/>
        </p:nvPicPr>
        <p:blipFill>
          <a:blip r:embed="rId4">
            <a:alphaModFix/>
          </a:blip>
          <a:stretch>
            <a:fillRect/>
          </a:stretch>
        </p:blipFill>
        <p:spPr>
          <a:xfrm>
            <a:off x="926550" y="475025"/>
            <a:ext cx="852900" cy="1318074"/>
          </a:xfrm>
          <a:prstGeom prst="rect">
            <a:avLst/>
          </a:prstGeom>
          <a:noFill/>
          <a:ln>
            <a:noFill/>
          </a:ln>
        </p:spPr>
      </p:pic>
      <p:pic>
        <p:nvPicPr>
          <p:cNvPr descr="Server.png" id="213" name="Google Shape;213;p19"/>
          <p:cNvPicPr preferRelativeResize="0"/>
          <p:nvPr/>
        </p:nvPicPr>
        <p:blipFill>
          <a:blip r:embed="rId5">
            <a:alphaModFix/>
          </a:blip>
          <a:stretch>
            <a:fillRect/>
          </a:stretch>
        </p:blipFill>
        <p:spPr>
          <a:xfrm>
            <a:off x="6416375" y="3350400"/>
            <a:ext cx="790225" cy="1221228"/>
          </a:xfrm>
          <a:prstGeom prst="rect">
            <a:avLst/>
          </a:prstGeom>
          <a:noFill/>
          <a:ln>
            <a:noFill/>
          </a:ln>
        </p:spPr>
      </p:pic>
      <p:pic>
        <p:nvPicPr>
          <p:cNvPr descr="web-server.png" id="214" name="Google Shape;214;p19"/>
          <p:cNvPicPr preferRelativeResize="0"/>
          <p:nvPr/>
        </p:nvPicPr>
        <p:blipFill>
          <a:blip r:embed="rId6">
            <a:alphaModFix/>
          </a:blip>
          <a:stretch>
            <a:fillRect/>
          </a:stretch>
        </p:blipFill>
        <p:spPr>
          <a:xfrm>
            <a:off x="4071387" y="3467754"/>
            <a:ext cx="625777" cy="749808"/>
          </a:xfrm>
          <a:prstGeom prst="rect">
            <a:avLst/>
          </a:prstGeom>
          <a:noFill/>
          <a:ln>
            <a:noFill/>
          </a:ln>
        </p:spPr>
      </p:pic>
      <p:pic>
        <p:nvPicPr>
          <p:cNvPr descr="12576751671696723345Minduka_A_gray_laptop.svg.hi.png" id="215" name="Google Shape;215;p19"/>
          <p:cNvPicPr preferRelativeResize="0"/>
          <p:nvPr/>
        </p:nvPicPr>
        <p:blipFill>
          <a:blip r:embed="rId7">
            <a:alphaModFix/>
          </a:blip>
          <a:stretch>
            <a:fillRect/>
          </a:stretch>
        </p:blipFill>
        <p:spPr>
          <a:xfrm flipH="1">
            <a:off x="5902240" y="220491"/>
            <a:ext cx="1028400" cy="976959"/>
          </a:xfrm>
          <a:prstGeom prst="rect">
            <a:avLst/>
          </a:prstGeom>
          <a:noFill/>
          <a:ln>
            <a:noFill/>
          </a:ln>
        </p:spPr>
      </p:pic>
      <p:grpSp>
        <p:nvGrpSpPr>
          <p:cNvPr id="216" name="Google Shape;216;p19"/>
          <p:cNvGrpSpPr/>
          <p:nvPr/>
        </p:nvGrpSpPr>
        <p:grpSpPr>
          <a:xfrm>
            <a:off x="2582944" y="2238435"/>
            <a:ext cx="790211" cy="896392"/>
            <a:chOff x="5001738" y="1986926"/>
            <a:chExt cx="852899" cy="1011273"/>
          </a:xfrm>
        </p:grpSpPr>
        <p:pic>
          <p:nvPicPr>
            <p:cNvPr descr="modem-icon-4.png" id="217" name="Google Shape;217;p19"/>
            <p:cNvPicPr preferRelativeResize="0"/>
            <p:nvPr/>
          </p:nvPicPr>
          <p:blipFill>
            <a:blip r:embed="rId8">
              <a:alphaModFix/>
            </a:blip>
            <a:stretch>
              <a:fillRect/>
            </a:stretch>
          </p:blipFill>
          <p:spPr>
            <a:xfrm>
              <a:off x="5001738" y="2145300"/>
              <a:ext cx="852899" cy="852899"/>
            </a:xfrm>
            <a:prstGeom prst="rect">
              <a:avLst/>
            </a:prstGeom>
            <a:noFill/>
            <a:ln>
              <a:noFill/>
            </a:ln>
          </p:spPr>
        </p:pic>
        <p:pic>
          <p:nvPicPr>
            <p:cNvPr descr="wifi-router-png-7-k-wifi-router-555px-png-13-k-wifi-router-999px-png-0vVz6w-clipart.png" id="218" name="Google Shape;218;p19"/>
            <p:cNvPicPr preferRelativeResize="0"/>
            <p:nvPr/>
          </p:nvPicPr>
          <p:blipFill rotWithShape="1">
            <a:blip r:embed="rId9">
              <a:alphaModFix/>
            </a:blip>
            <a:srcRect b="56978" l="35672" r="14596" t="0"/>
            <a:stretch/>
          </p:blipFill>
          <p:spPr>
            <a:xfrm rot="-5400000">
              <a:off x="5159313" y="2045525"/>
              <a:ext cx="537773" cy="420576"/>
            </a:xfrm>
            <a:prstGeom prst="rect">
              <a:avLst/>
            </a:prstGeom>
            <a:noFill/>
            <a:ln>
              <a:noFill/>
            </a:ln>
          </p:spPr>
        </p:pic>
      </p:grpSp>
      <p:cxnSp>
        <p:nvCxnSpPr>
          <p:cNvPr id="219" name="Google Shape;219;p19"/>
          <p:cNvCxnSpPr>
            <a:stCxn id="212" idx="2"/>
          </p:cNvCxnSpPr>
          <p:nvPr/>
        </p:nvCxnSpPr>
        <p:spPr>
          <a:xfrm>
            <a:off x="1353000" y="1793099"/>
            <a:ext cx="6600" cy="782700"/>
          </a:xfrm>
          <a:prstGeom prst="straightConnector1">
            <a:avLst/>
          </a:prstGeom>
          <a:noFill/>
          <a:ln cap="flat" cmpd="sng" w="28575">
            <a:solidFill>
              <a:schemeClr val="accent1"/>
            </a:solidFill>
            <a:prstDash val="solid"/>
            <a:round/>
            <a:headEnd len="med" w="med" type="none"/>
            <a:tailEnd len="med" w="med" type="none"/>
          </a:ln>
        </p:spPr>
      </p:cxnSp>
      <p:pic>
        <p:nvPicPr>
          <p:cNvPr descr="laptop.png" id="220" name="Google Shape;220;p19"/>
          <p:cNvPicPr preferRelativeResize="0"/>
          <p:nvPr/>
        </p:nvPicPr>
        <p:blipFill>
          <a:blip r:embed="rId10">
            <a:alphaModFix/>
          </a:blip>
          <a:stretch>
            <a:fillRect/>
          </a:stretch>
        </p:blipFill>
        <p:spPr>
          <a:xfrm>
            <a:off x="7857050" y="194775"/>
            <a:ext cx="1028400" cy="1028400"/>
          </a:xfrm>
          <a:prstGeom prst="rect">
            <a:avLst/>
          </a:prstGeom>
          <a:noFill/>
          <a:ln>
            <a:noFill/>
          </a:ln>
        </p:spPr>
      </p:pic>
      <p:sp>
        <p:nvSpPr>
          <p:cNvPr id="221" name="Google Shape;221;p19"/>
          <p:cNvSpPr/>
          <p:nvPr/>
        </p:nvSpPr>
        <p:spPr>
          <a:xfrm>
            <a:off x="2633100" y="3657550"/>
            <a:ext cx="727800" cy="325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ISP</a:t>
            </a:r>
            <a:endParaRPr/>
          </a:p>
        </p:txBody>
      </p:sp>
      <p:grpSp>
        <p:nvGrpSpPr>
          <p:cNvPr id="222" name="Google Shape;222;p19"/>
          <p:cNvGrpSpPr/>
          <p:nvPr/>
        </p:nvGrpSpPr>
        <p:grpSpPr>
          <a:xfrm>
            <a:off x="5203907" y="2238435"/>
            <a:ext cx="790211" cy="896392"/>
            <a:chOff x="5001738" y="1986926"/>
            <a:chExt cx="852899" cy="1011273"/>
          </a:xfrm>
        </p:grpSpPr>
        <p:pic>
          <p:nvPicPr>
            <p:cNvPr descr="modem-icon-4.png" id="223" name="Google Shape;223;p19"/>
            <p:cNvPicPr preferRelativeResize="0"/>
            <p:nvPr/>
          </p:nvPicPr>
          <p:blipFill>
            <a:blip r:embed="rId8">
              <a:alphaModFix/>
            </a:blip>
            <a:stretch>
              <a:fillRect/>
            </a:stretch>
          </p:blipFill>
          <p:spPr>
            <a:xfrm>
              <a:off x="5001738" y="2145300"/>
              <a:ext cx="852899" cy="852899"/>
            </a:xfrm>
            <a:prstGeom prst="rect">
              <a:avLst/>
            </a:prstGeom>
            <a:noFill/>
            <a:ln>
              <a:noFill/>
            </a:ln>
          </p:spPr>
        </p:pic>
        <p:pic>
          <p:nvPicPr>
            <p:cNvPr descr="wifi-router-png-7-k-wifi-router-555px-png-13-k-wifi-router-999px-png-0vVz6w-clipart.png" id="224" name="Google Shape;224;p19"/>
            <p:cNvPicPr preferRelativeResize="0"/>
            <p:nvPr/>
          </p:nvPicPr>
          <p:blipFill rotWithShape="1">
            <a:blip r:embed="rId9">
              <a:alphaModFix/>
            </a:blip>
            <a:srcRect b="56978" l="35672" r="14596" t="0"/>
            <a:stretch/>
          </p:blipFill>
          <p:spPr>
            <a:xfrm rot="-5400000">
              <a:off x="5159313" y="2045525"/>
              <a:ext cx="537773" cy="420576"/>
            </a:xfrm>
            <a:prstGeom prst="rect">
              <a:avLst/>
            </a:prstGeom>
            <a:noFill/>
            <a:ln>
              <a:noFill/>
            </a:ln>
          </p:spPr>
        </p:pic>
      </p:grpSp>
      <p:grpSp>
        <p:nvGrpSpPr>
          <p:cNvPr id="225" name="Google Shape;225;p19"/>
          <p:cNvGrpSpPr/>
          <p:nvPr/>
        </p:nvGrpSpPr>
        <p:grpSpPr>
          <a:xfrm>
            <a:off x="7149444" y="2238435"/>
            <a:ext cx="790211" cy="896392"/>
            <a:chOff x="5001738" y="1986926"/>
            <a:chExt cx="852899" cy="1011273"/>
          </a:xfrm>
        </p:grpSpPr>
        <p:pic>
          <p:nvPicPr>
            <p:cNvPr descr="modem-icon-4.png" id="226" name="Google Shape;226;p19"/>
            <p:cNvPicPr preferRelativeResize="0"/>
            <p:nvPr/>
          </p:nvPicPr>
          <p:blipFill>
            <a:blip r:embed="rId8">
              <a:alphaModFix/>
            </a:blip>
            <a:stretch>
              <a:fillRect/>
            </a:stretch>
          </p:blipFill>
          <p:spPr>
            <a:xfrm>
              <a:off x="5001738" y="2145300"/>
              <a:ext cx="852899" cy="852899"/>
            </a:xfrm>
            <a:prstGeom prst="rect">
              <a:avLst/>
            </a:prstGeom>
            <a:noFill/>
            <a:ln>
              <a:noFill/>
            </a:ln>
          </p:spPr>
        </p:pic>
        <p:pic>
          <p:nvPicPr>
            <p:cNvPr descr="wifi-router-png-7-k-wifi-router-555px-png-13-k-wifi-router-999px-png-0vVz6w-clipart.png" id="227" name="Google Shape;227;p19"/>
            <p:cNvPicPr preferRelativeResize="0"/>
            <p:nvPr/>
          </p:nvPicPr>
          <p:blipFill rotWithShape="1">
            <a:blip r:embed="rId9">
              <a:alphaModFix/>
            </a:blip>
            <a:srcRect b="56978" l="35672" r="14596" t="0"/>
            <a:stretch/>
          </p:blipFill>
          <p:spPr>
            <a:xfrm rot="-5400000">
              <a:off x="5159313" y="2045525"/>
              <a:ext cx="537773" cy="420576"/>
            </a:xfrm>
            <a:prstGeom prst="rect">
              <a:avLst/>
            </a:prstGeom>
            <a:noFill/>
            <a:ln>
              <a:noFill/>
            </a:ln>
          </p:spPr>
        </p:pic>
      </p:grpSp>
      <p:sp>
        <p:nvSpPr>
          <p:cNvPr id="228" name="Google Shape;228;p19"/>
          <p:cNvSpPr/>
          <p:nvPr/>
        </p:nvSpPr>
        <p:spPr>
          <a:xfrm>
            <a:off x="7176975" y="1848950"/>
            <a:ext cx="727800" cy="325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ISP</a:t>
            </a:r>
            <a:endParaRPr/>
          </a:p>
        </p:txBody>
      </p:sp>
      <p:grpSp>
        <p:nvGrpSpPr>
          <p:cNvPr id="229" name="Google Shape;229;p19"/>
          <p:cNvGrpSpPr/>
          <p:nvPr/>
        </p:nvGrpSpPr>
        <p:grpSpPr>
          <a:xfrm>
            <a:off x="7176967" y="716147"/>
            <a:ext cx="616561" cy="664609"/>
            <a:chOff x="5001738" y="1986926"/>
            <a:chExt cx="852899" cy="1011273"/>
          </a:xfrm>
        </p:grpSpPr>
        <p:pic>
          <p:nvPicPr>
            <p:cNvPr descr="modem-icon-4.png" id="230" name="Google Shape;230;p19"/>
            <p:cNvPicPr preferRelativeResize="0"/>
            <p:nvPr/>
          </p:nvPicPr>
          <p:blipFill>
            <a:blip r:embed="rId8">
              <a:alphaModFix/>
            </a:blip>
            <a:stretch>
              <a:fillRect/>
            </a:stretch>
          </p:blipFill>
          <p:spPr>
            <a:xfrm>
              <a:off x="5001738" y="2145300"/>
              <a:ext cx="852899" cy="852899"/>
            </a:xfrm>
            <a:prstGeom prst="rect">
              <a:avLst/>
            </a:prstGeom>
            <a:noFill/>
            <a:ln>
              <a:noFill/>
            </a:ln>
          </p:spPr>
        </p:pic>
        <p:pic>
          <p:nvPicPr>
            <p:cNvPr descr="wifi-router-png-7-k-wifi-router-555px-png-13-k-wifi-router-999px-png-0vVz6w-clipart.png" id="231" name="Google Shape;231;p19"/>
            <p:cNvPicPr preferRelativeResize="0"/>
            <p:nvPr/>
          </p:nvPicPr>
          <p:blipFill rotWithShape="1">
            <a:blip r:embed="rId9">
              <a:alphaModFix/>
            </a:blip>
            <a:srcRect b="56978" l="35672" r="14596" t="0"/>
            <a:stretch/>
          </p:blipFill>
          <p:spPr>
            <a:xfrm rot="-5400000">
              <a:off x="5159313" y="2045525"/>
              <a:ext cx="537773" cy="420576"/>
            </a:xfrm>
            <a:prstGeom prst="rect">
              <a:avLst/>
            </a:prstGeom>
            <a:noFill/>
            <a:ln>
              <a:noFill/>
            </a:ln>
          </p:spPr>
        </p:pic>
      </p:grpSp>
      <p:grpSp>
        <p:nvGrpSpPr>
          <p:cNvPr id="232" name="Google Shape;232;p19"/>
          <p:cNvGrpSpPr/>
          <p:nvPr/>
        </p:nvGrpSpPr>
        <p:grpSpPr>
          <a:xfrm>
            <a:off x="910744" y="2238435"/>
            <a:ext cx="790211" cy="896392"/>
            <a:chOff x="5001738" y="1986926"/>
            <a:chExt cx="852899" cy="1011273"/>
          </a:xfrm>
        </p:grpSpPr>
        <p:pic>
          <p:nvPicPr>
            <p:cNvPr descr="modem-icon-4.png" id="233" name="Google Shape;233;p19"/>
            <p:cNvPicPr preferRelativeResize="0"/>
            <p:nvPr/>
          </p:nvPicPr>
          <p:blipFill>
            <a:blip r:embed="rId8">
              <a:alphaModFix/>
            </a:blip>
            <a:stretch>
              <a:fillRect/>
            </a:stretch>
          </p:blipFill>
          <p:spPr>
            <a:xfrm>
              <a:off x="5001738" y="2145300"/>
              <a:ext cx="852899" cy="852899"/>
            </a:xfrm>
            <a:prstGeom prst="rect">
              <a:avLst/>
            </a:prstGeom>
            <a:noFill/>
            <a:ln>
              <a:noFill/>
            </a:ln>
          </p:spPr>
        </p:pic>
        <p:pic>
          <p:nvPicPr>
            <p:cNvPr descr="wifi-router-png-7-k-wifi-router-555px-png-13-k-wifi-router-999px-png-0vVz6w-clipart.png" id="234" name="Google Shape;234;p19"/>
            <p:cNvPicPr preferRelativeResize="0"/>
            <p:nvPr/>
          </p:nvPicPr>
          <p:blipFill rotWithShape="1">
            <a:blip r:embed="rId9">
              <a:alphaModFix/>
            </a:blip>
            <a:srcRect b="56978" l="35672" r="14596" t="0"/>
            <a:stretch/>
          </p:blipFill>
          <p:spPr>
            <a:xfrm rot="-5400000">
              <a:off x="5159313" y="2045525"/>
              <a:ext cx="537773" cy="420576"/>
            </a:xfrm>
            <a:prstGeom prst="rect">
              <a:avLst/>
            </a:prstGeom>
            <a:noFill/>
            <a:ln>
              <a:noFill/>
            </a:ln>
          </p:spPr>
        </p:pic>
      </p:grpSp>
      <p:pic>
        <p:nvPicPr>
          <p:cNvPr descr="smartphone10.png" id="203" name="Google Shape;203;p19"/>
          <p:cNvPicPr preferRelativeResize="0"/>
          <p:nvPr/>
        </p:nvPicPr>
        <p:blipFill>
          <a:blip r:embed="rId11">
            <a:alphaModFix/>
          </a:blip>
          <a:stretch>
            <a:fillRect/>
          </a:stretch>
        </p:blipFill>
        <p:spPr>
          <a:xfrm>
            <a:off x="6590050" y="1380750"/>
            <a:ext cx="239951" cy="468200"/>
          </a:xfrm>
          <a:prstGeom prst="rect">
            <a:avLst/>
          </a:prstGeom>
          <a:noFill/>
          <a:ln>
            <a:noFill/>
          </a:ln>
        </p:spPr>
      </p:pic>
      <p:sp>
        <p:nvSpPr>
          <p:cNvPr id="235" name="Google Shape;235;p19"/>
          <p:cNvSpPr txBox="1"/>
          <p:nvPr/>
        </p:nvSpPr>
        <p:spPr>
          <a:xfrm>
            <a:off x="4260175" y="3778888"/>
            <a:ext cx="543300" cy="3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DNS</a:t>
            </a:r>
            <a:endParaRPr b="1" sz="1200"/>
          </a:p>
        </p:txBody>
      </p:sp>
      <p:sp>
        <p:nvSpPr>
          <p:cNvPr id="236" name="Google Shape;236;p19"/>
          <p:cNvSpPr txBox="1"/>
          <p:nvPr/>
        </p:nvSpPr>
        <p:spPr>
          <a:xfrm>
            <a:off x="953643" y="1304544"/>
            <a:ext cx="704400" cy="3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lt1"/>
                </a:solidFill>
              </a:rPr>
              <a:t>Server</a:t>
            </a:r>
            <a:endParaRPr b="1" sz="1100">
              <a:solidFill>
                <a:schemeClr val="lt1"/>
              </a:solidFill>
            </a:endParaRPr>
          </a:p>
        </p:txBody>
      </p:sp>
      <p:sp>
        <p:nvSpPr>
          <p:cNvPr id="237" name="Google Shape;237;p19"/>
          <p:cNvSpPr txBox="1"/>
          <p:nvPr/>
        </p:nvSpPr>
        <p:spPr>
          <a:xfrm>
            <a:off x="6416368" y="4098444"/>
            <a:ext cx="704400" cy="3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lt1"/>
                </a:solidFill>
              </a:rPr>
              <a:t>Server</a:t>
            </a:r>
            <a:endParaRPr b="1" sz="1100">
              <a:solidFill>
                <a:schemeClr val="lt1"/>
              </a:solidFill>
            </a:endParaRPr>
          </a:p>
        </p:txBody>
      </p:sp>
      <p:sp>
        <p:nvSpPr>
          <p:cNvPr id="238" name="Google Shape;238;p19"/>
          <p:cNvSpPr txBox="1"/>
          <p:nvPr/>
        </p:nvSpPr>
        <p:spPr>
          <a:xfrm>
            <a:off x="364893" y="3657544"/>
            <a:ext cx="704400" cy="3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lt1"/>
                </a:solidFill>
              </a:rPr>
              <a:t>Client</a:t>
            </a:r>
            <a:endParaRPr b="1" sz="1100">
              <a:solidFill>
                <a:schemeClr val="lt1"/>
              </a:solidFill>
            </a:endParaRPr>
          </a:p>
        </p:txBody>
      </p:sp>
      <p:sp>
        <p:nvSpPr>
          <p:cNvPr id="239" name="Google Shape;239;p19"/>
          <p:cNvSpPr txBox="1"/>
          <p:nvPr/>
        </p:nvSpPr>
        <p:spPr>
          <a:xfrm>
            <a:off x="6261980" y="345957"/>
            <a:ext cx="704400" cy="3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2"/>
                </a:solidFill>
              </a:rPr>
              <a:t>Client</a:t>
            </a:r>
            <a:endParaRPr b="1" sz="1100">
              <a:solidFill>
                <a:schemeClr val="accent2"/>
              </a:solidFill>
            </a:endParaRPr>
          </a:p>
        </p:txBody>
      </p:sp>
      <p:sp>
        <p:nvSpPr>
          <p:cNvPr id="240" name="Google Shape;240;p19"/>
          <p:cNvSpPr txBox="1"/>
          <p:nvPr/>
        </p:nvSpPr>
        <p:spPr>
          <a:xfrm>
            <a:off x="8243780" y="393432"/>
            <a:ext cx="704400" cy="3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lt1"/>
                </a:solidFill>
              </a:rPr>
              <a:t>Client</a:t>
            </a:r>
            <a:endParaRPr b="1" sz="1100">
              <a:solidFill>
                <a:schemeClr val="lt1"/>
              </a:solidFill>
            </a:endParaRPr>
          </a:p>
        </p:txBody>
      </p:sp>
      <p:sp>
        <p:nvSpPr>
          <p:cNvPr id="241" name="Google Shape;241;p19"/>
          <p:cNvSpPr txBox="1"/>
          <p:nvPr/>
        </p:nvSpPr>
        <p:spPr>
          <a:xfrm>
            <a:off x="7236300" y="2566075"/>
            <a:ext cx="616500" cy="3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2"/>
                </a:solidFill>
              </a:rPr>
              <a:t>Router</a:t>
            </a:r>
            <a:endParaRPr b="1" sz="1000">
              <a:solidFill>
                <a:schemeClr val="dk2"/>
              </a:solidFill>
            </a:endParaRPr>
          </a:p>
        </p:txBody>
      </p:sp>
      <p:sp>
        <p:nvSpPr>
          <p:cNvPr id="242" name="Google Shape;242;p19"/>
          <p:cNvSpPr txBox="1"/>
          <p:nvPr/>
        </p:nvSpPr>
        <p:spPr>
          <a:xfrm>
            <a:off x="5334950" y="2566075"/>
            <a:ext cx="616500" cy="3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2"/>
                </a:solidFill>
              </a:rPr>
              <a:t>Router</a:t>
            </a:r>
            <a:endParaRPr b="1" sz="1000">
              <a:solidFill>
                <a:schemeClr val="dk2"/>
              </a:solidFill>
            </a:endParaRPr>
          </a:p>
        </p:txBody>
      </p:sp>
      <p:sp>
        <p:nvSpPr>
          <p:cNvPr id="243" name="Google Shape;243;p19"/>
          <p:cNvSpPr txBox="1"/>
          <p:nvPr/>
        </p:nvSpPr>
        <p:spPr>
          <a:xfrm>
            <a:off x="2688750" y="2566075"/>
            <a:ext cx="616500" cy="3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2"/>
                </a:solidFill>
              </a:rPr>
              <a:t>Router</a:t>
            </a:r>
            <a:endParaRPr b="1" sz="1000">
              <a:solidFill>
                <a:schemeClr val="dk2"/>
              </a:solidFill>
            </a:endParaRPr>
          </a:p>
        </p:txBody>
      </p:sp>
      <p:sp>
        <p:nvSpPr>
          <p:cNvPr id="244" name="Google Shape;244;p19"/>
          <p:cNvSpPr txBox="1"/>
          <p:nvPr/>
        </p:nvSpPr>
        <p:spPr>
          <a:xfrm>
            <a:off x="1008250" y="2566075"/>
            <a:ext cx="616500" cy="3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2"/>
                </a:solidFill>
              </a:rPr>
              <a:t>Router</a:t>
            </a:r>
            <a:endParaRPr b="1" sz="1000">
              <a:solidFill>
                <a:schemeClr val="dk2"/>
              </a:solidFill>
            </a:endParaRPr>
          </a:p>
        </p:txBody>
      </p:sp>
      <p:sp>
        <p:nvSpPr>
          <p:cNvPr id="245" name="Google Shape;245;p19"/>
          <p:cNvSpPr txBox="1"/>
          <p:nvPr/>
        </p:nvSpPr>
        <p:spPr>
          <a:xfrm>
            <a:off x="7253200" y="948975"/>
            <a:ext cx="616500" cy="3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2"/>
                </a:solidFill>
              </a:rPr>
              <a:t>Router</a:t>
            </a:r>
            <a:endParaRPr b="1" sz="800">
              <a:solidFill>
                <a:schemeClr val="dk2"/>
              </a:solidFill>
            </a:endParaRPr>
          </a:p>
        </p:txBody>
      </p:sp>
      <p:sp>
        <p:nvSpPr>
          <p:cNvPr id="246" name="Google Shape;246;p19"/>
          <p:cNvSpPr txBox="1"/>
          <p:nvPr/>
        </p:nvSpPr>
        <p:spPr>
          <a:xfrm>
            <a:off x="164600" y="3097988"/>
            <a:ext cx="10284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rPr>
              <a:t>IP Address:</a:t>
            </a:r>
            <a:endParaRPr sz="1000">
              <a:solidFill>
                <a:schemeClr val="lt1"/>
              </a:solidFill>
            </a:endParaRPr>
          </a:p>
          <a:p>
            <a:pPr indent="0" lvl="0" marL="0" rtl="0" algn="l">
              <a:spcBef>
                <a:spcPts val="0"/>
              </a:spcBef>
              <a:spcAft>
                <a:spcPts val="0"/>
              </a:spcAft>
              <a:buNone/>
            </a:pPr>
            <a:r>
              <a:rPr lang="en" sz="1000">
                <a:solidFill>
                  <a:schemeClr val="lt1"/>
                </a:solidFill>
              </a:rPr>
              <a:t>109.34.130.20</a:t>
            </a:r>
            <a:endParaRPr sz="1000">
              <a:solidFill>
                <a:schemeClr val="lt1"/>
              </a:solidFill>
            </a:endParaRPr>
          </a:p>
          <a:p>
            <a:pPr indent="0" lvl="0" marL="0" rtl="0" algn="l">
              <a:spcBef>
                <a:spcPts val="0"/>
              </a:spcBef>
              <a:spcAft>
                <a:spcPts val="0"/>
              </a:spcAft>
              <a:buNone/>
            </a:pPr>
            <a:r>
              <a:t/>
            </a:r>
            <a:endParaRPr sz="1000">
              <a:solidFill>
                <a:schemeClr val="lt1"/>
              </a:solidFill>
            </a:endParaRPr>
          </a:p>
        </p:txBody>
      </p:sp>
      <p:sp>
        <p:nvSpPr>
          <p:cNvPr id="247" name="Google Shape;247;p19"/>
          <p:cNvSpPr txBox="1"/>
          <p:nvPr/>
        </p:nvSpPr>
        <p:spPr>
          <a:xfrm>
            <a:off x="5205200" y="194763"/>
            <a:ext cx="1028400" cy="32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000">
                <a:solidFill>
                  <a:schemeClr val="lt1"/>
                </a:solidFill>
              </a:rPr>
              <a:t>IP Address:</a:t>
            </a:r>
            <a:endParaRPr sz="1000">
              <a:solidFill>
                <a:schemeClr val="lt1"/>
              </a:solidFill>
            </a:endParaRPr>
          </a:p>
          <a:p>
            <a:pPr indent="0" lvl="0" marL="0" marR="0" rtl="0" algn="l">
              <a:lnSpc>
                <a:spcPct val="100000"/>
              </a:lnSpc>
              <a:spcBef>
                <a:spcPts val="0"/>
              </a:spcBef>
              <a:spcAft>
                <a:spcPts val="0"/>
              </a:spcAft>
              <a:buNone/>
            </a:pPr>
            <a:r>
              <a:rPr lang="en" sz="1000">
                <a:solidFill>
                  <a:schemeClr val="lt1"/>
                </a:solidFill>
              </a:rPr>
              <a:t>129.64.137.22</a:t>
            </a:r>
            <a:endParaRPr sz="1000">
              <a:solidFill>
                <a:schemeClr val="lt1"/>
              </a:solidFill>
            </a:endParaRPr>
          </a:p>
          <a:p>
            <a:pPr indent="0" lvl="0" marL="0" rtl="0" algn="r">
              <a:spcBef>
                <a:spcPts val="0"/>
              </a:spcBef>
              <a:spcAft>
                <a:spcPts val="0"/>
              </a:spcAft>
              <a:buNone/>
            </a:pPr>
            <a:r>
              <a:t/>
            </a:r>
            <a:endParaRPr sz="1000">
              <a:solidFill>
                <a:schemeClr val="accent2"/>
              </a:solidFill>
            </a:endParaRPr>
          </a:p>
        </p:txBody>
      </p:sp>
      <p:sp>
        <p:nvSpPr>
          <p:cNvPr id="248" name="Google Shape;248;p19"/>
          <p:cNvSpPr txBox="1"/>
          <p:nvPr/>
        </p:nvSpPr>
        <p:spPr>
          <a:xfrm>
            <a:off x="7176975" y="295563"/>
            <a:ext cx="1028400" cy="32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000">
                <a:solidFill>
                  <a:schemeClr val="lt1"/>
                </a:solidFill>
              </a:rPr>
              <a:t>IP Address:</a:t>
            </a:r>
            <a:endParaRPr sz="1000">
              <a:solidFill>
                <a:schemeClr val="lt1"/>
              </a:solidFill>
            </a:endParaRPr>
          </a:p>
          <a:p>
            <a:pPr indent="0" lvl="0" marL="0" marR="0" rtl="0" algn="l">
              <a:lnSpc>
                <a:spcPct val="100000"/>
              </a:lnSpc>
              <a:spcBef>
                <a:spcPts val="0"/>
              </a:spcBef>
              <a:spcAft>
                <a:spcPts val="0"/>
              </a:spcAft>
              <a:buNone/>
            </a:pPr>
            <a:r>
              <a:rPr lang="en" sz="1000">
                <a:solidFill>
                  <a:schemeClr val="lt1"/>
                </a:solidFill>
              </a:rPr>
              <a:t>129.64.137.23</a:t>
            </a:r>
            <a:endParaRPr sz="1000">
              <a:solidFill>
                <a:schemeClr val="lt1"/>
              </a:solidFill>
            </a:endParaRPr>
          </a:p>
          <a:p>
            <a:pPr indent="0" lvl="0" marL="0" marR="0" rtl="0" algn="l">
              <a:lnSpc>
                <a:spcPct val="100000"/>
              </a:lnSpc>
              <a:spcBef>
                <a:spcPts val="0"/>
              </a:spcBef>
              <a:spcAft>
                <a:spcPts val="0"/>
              </a:spcAft>
              <a:buNone/>
            </a:pPr>
            <a:r>
              <a:t/>
            </a:r>
            <a:endParaRPr sz="1000">
              <a:solidFill>
                <a:schemeClr val="lt1"/>
              </a:solidFill>
            </a:endParaRPr>
          </a:p>
        </p:txBody>
      </p:sp>
      <p:sp>
        <p:nvSpPr>
          <p:cNvPr id="249" name="Google Shape;249;p19"/>
          <p:cNvSpPr txBox="1"/>
          <p:nvPr/>
        </p:nvSpPr>
        <p:spPr>
          <a:xfrm>
            <a:off x="5595925" y="1456238"/>
            <a:ext cx="1028400" cy="32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000">
                <a:solidFill>
                  <a:schemeClr val="lt1"/>
                </a:solidFill>
              </a:rPr>
              <a:t>IP Address:</a:t>
            </a:r>
            <a:endParaRPr sz="1000">
              <a:solidFill>
                <a:schemeClr val="lt1"/>
              </a:solidFill>
            </a:endParaRPr>
          </a:p>
          <a:p>
            <a:pPr indent="0" lvl="0" marL="0" marR="0" rtl="0" algn="l">
              <a:lnSpc>
                <a:spcPct val="100000"/>
              </a:lnSpc>
              <a:spcBef>
                <a:spcPts val="0"/>
              </a:spcBef>
              <a:spcAft>
                <a:spcPts val="0"/>
              </a:spcAft>
              <a:buNone/>
            </a:pPr>
            <a:r>
              <a:rPr lang="en" sz="1000">
                <a:solidFill>
                  <a:schemeClr val="lt1"/>
                </a:solidFill>
              </a:rPr>
              <a:t>129.64.137.34</a:t>
            </a:r>
            <a:endParaRPr sz="1000">
              <a:solidFill>
                <a:schemeClr val="lt1"/>
              </a:solidFill>
            </a:endParaRPr>
          </a:p>
          <a:p>
            <a:pPr indent="0" lvl="0" marL="0" marR="0" rtl="0" algn="l">
              <a:lnSpc>
                <a:spcPct val="100000"/>
              </a:lnSpc>
              <a:spcBef>
                <a:spcPts val="0"/>
              </a:spcBef>
              <a:spcAft>
                <a:spcPts val="0"/>
              </a:spcAft>
              <a:buNone/>
            </a:pPr>
            <a:r>
              <a:t/>
            </a:r>
            <a:endParaRPr sz="1000">
              <a:solidFill>
                <a:schemeClr val="lt1"/>
              </a:solidFill>
            </a:endParaRPr>
          </a:p>
        </p:txBody>
      </p:sp>
      <p:sp>
        <p:nvSpPr>
          <p:cNvPr id="250" name="Google Shape;250;p19"/>
          <p:cNvSpPr txBox="1"/>
          <p:nvPr/>
        </p:nvSpPr>
        <p:spPr>
          <a:xfrm>
            <a:off x="1779450" y="716138"/>
            <a:ext cx="1028400" cy="32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000">
                <a:solidFill>
                  <a:schemeClr val="lt1"/>
                </a:solidFill>
              </a:rPr>
              <a:t>IP Address:</a:t>
            </a:r>
            <a:endParaRPr sz="1000">
              <a:solidFill>
                <a:schemeClr val="lt1"/>
              </a:solidFill>
            </a:endParaRPr>
          </a:p>
          <a:p>
            <a:pPr indent="0" lvl="0" marL="0" marR="0" rtl="0" algn="l">
              <a:lnSpc>
                <a:spcPct val="100000"/>
              </a:lnSpc>
              <a:spcBef>
                <a:spcPts val="0"/>
              </a:spcBef>
              <a:spcAft>
                <a:spcPts val="0"/>
              </a:spcAft>
              <a:buNone/>
            </a:pPr>
            <a:r>
              <a:rPr lang="en" sz="1000">
                <a:solidFill>
                  <a:schemeClr val="lt1"/>
                </a:solidFill>
              </a:rPr>
              <a:t>64.233.171.1</a:t>
            </a:r>
            <a:endParaRPr sz="1000">
              <a:solidFill>
                <a:schemeClr val="lt1"/>
              </a:solidFill>
            </a:endParaRPr>
          </a:p>
          <a:p>
            <a:pPr indent="0" lvl="0" marL="0" marR="0" rtl="0" algn="l">
              <a:lnSpc>
                <a:spcPct val="100000"/>
              </a:lnSpc>
              <a:spcBef>
                <a:spcPts val="0"/>
              </a:spcBef>
              <a:spcAft>
                <a:spcPts val="0"/>
              </a:spcAft>
              <a:buNone/>
            </a:pPr>
            <a:r>
              <a:t/>
            </a:r>
            <a:endParaRPr sz="1000">
              <a:solidFill>
                <a:schemeClr val="lt1"/>
              </a:solidFill>
            </a:endParaRPr>
          </a:p>
        </p:txBody>
      </p:sp>
      <p:sp>
        <p:nvSpPr>
          <p:cNvPr id="251" name="Google Shape;251;p19"/>
          <p:cNvSpPr txBox="1"/>
          <p:nvPr/>
        </p:nvSpPr>
        <p:spPr>
          <a:xfrm>
            <a:off x="1779450" y="368300"/>
            <a:ext cx="12213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5"/>
                </a:solidFill>
              </a:rPr>
              <a:t>D</a:t>
            </a:r>
            <a:r>
              <a:rPr lang="en" sz="1000">
                <a:solidFill>
                  <a:schemeClr val="accent5"/>
                </a:solidFill>
              </a:rPr>
              <a:t>omain Name:</a:t>
            </a:r>
            <a:endParaRPr sz="1000">
              <a:solidFill>
                <a:schemeClr val="accent5"/>
              </a:solidFill>
            </a:endParaRPr>
          </a:p>
          <a:p>
            <a:pPr indent="0" lvl="0" marL="0" rtl="0" algn="l">
              <a:spcBef>
                <a:spcPts val="0"/>
              </a:spcBef>
              <a:spcAft>
                <a:spcPts val="0"/>
              </a:spcAft>
              <a:buNone/>
            </a:pPr>
            <a:r>
              <a:rPr lang="en" sz="1000">
                <a:solidFill>
                  <a:schemeClr val="accent5"/>
                </a:solidFill>
              </a:rPr>
              <a:t>www.google.com</a:t>
            </a:r>
            <a:endParaRPr sz="1000">
              <a:solidFill>
                <a:schemeClr val="accent5"/>
              </a:solidFill>
            </a:endParaRPr>
          </a:p>
          <a:p>
            <a:pPr indent="0" lvl="0" marL="0" rtl="0" algn="l">
              <a:spcBef>
                <a:spcPts val="0"/>
              </a:spcBef>
              <a:spcAft>
                <a:spcPts val="0"/>
              </a:spcAft>
              <a:buNone/>
            </a:pPr>
            <a:r>
              <a:t/>
            </a:r>
            <a:endParaRPr sz="1000">
              <a:solidFill>
                <a:schemeClr val="accent2"/>
              </a:solidFill>
            </a:endParaRPr>
          </a:p>
        </p:txBody>
      </p:sp>
      <p:sp>
        <p:nvSpPr>
          <p:cNvPr id="252" name="Google Shape;252;p19"/>
          <p:cNvSpPr txBox="1"/>
          <p:nvPr/>
        </p:nvSpPr>
        <p:spPr>
          <a:xfrm>
            <a:off x="4826588" y="4009363"/>
            <a:ext cx="1028400" cy="32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000">
                <a:solidFill>
                  <a:schemeClr val="lt1"/>
                </a:solidFill>
              </a:rPr>
              <a:t>64.233.171.1</a:t>
            </a:r>
            <a:endParaRPr sz="1000">
              <a:solidFill>
                <a:schemeClr val="lt1"/>
              </a:solidFill>
            </a:endParaRPr>
          </a:p>
          <a:p>
            <a:pPr indent="0" lvl="0" marL="0" marR="0" rtl="0" algn="l">
              <a:lnSpc>
                <a:spcPct val="100000"/>
              </a:lnSpc>
              <a:spcBef>
                <a:spcPts val="0"/>
              </a:spcBef>
              <a:spcAft>
                <a:spcPts val="0"/>
              </a:spcAft>
              <a:buNone/>
            </a:pPr>
            <a:r>
              <a:t/>
            </a:r>
            <a:endParaRPr sz="1000">
              <a:solidFill>
                <a:schemeClr val="lt1"/>
              </a:solidFill>
            </a:endParaRPr>
          </a:p>
        </p:txBody>
      </p:sp>
      <p:sp>
        <p:nvSpPr>
          <p:cNvPr id="253" name="Google Shape;253;p19"/>
          <p:cNvSpPr txBox="1"/>
          <p:nvPr/>
        </p:nvSpPr>
        <p:spPr>
          <a:xfrm>
            <a:off x="4730150" y="3407425"/>
            <a:ext cx="12213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5"/>
                </a:solidFill>
              </a:rPr>
              <a:t>www.google.com</a:t>
            </a:r>
            <a:endParaRPr sz="1000">
              <a:solidFill>
                <a:schemeClr val="accent5"/>
              </a:solidFill>
            </a:endParaRPr>
          </a:p>
          <a:p>
            <a:pPr indent="0" lvl="0" marL="0" rtl="0" algn="l">
              <a:spcBef>
                <a:spcPts val="0"/>
              </a:spcBef>
              <a:spcAft>
                <a:spcPts val="0"/>
              </a:spcAft>
              <a:buNone/>
            </a:pPr>
            <a:r>
              <a:t/>
            </a:r>
            <a:endParaRPr sz="1000">
              <a:solidFill>
                <a:schemeClr val="accent2"/>
              </a:solidFill>
            </a:endParaRPr>
          </a:p>
        </p:txBody>
      </p:sp>
      <p:cxnSp>
        <p:nvCxnSpPr>
          <p:cNvPr id="254" name="Google Shape;254;p19"/>
          <p:cNvCxnSpPr/>
          <p:nvPr/>
        </p:nvCxnSpPr>
        <p:spPr>
          <a:xfrm>
            <a:off x="5266713" y="3657550"/>
            <a:ext cx="300" cy="390900"/>
          </a:xfrm>
          <a:prstGeom prst="straightConnector1">
            <a:avLst/>
          </a:prstGeom>
          <a:noFill/>
          <a:ln cap="flat" cmpd="sng" w="19050">
            <a:solidFill>
              <a:schemeClr val="accent1"/>
            </a:solidFill>
            <a:prstDash val="solid"/>
            <a:round/>
            <a:headEnd len="med" w="med" type="none"/>
            <a:tailEnd len="med" w="med" type="triangle"/>
          </a:ln>
        </p:spPr>
      </p:cxnSp>
      <p:sp>
        <p:nvSpPr>
          <p:cNvPr id="255" name="Google Shape;255;p19"/>
          <p:cNvSpPr txBox="1"/>
          <p:nvPr/>
        </p:nvSpPr>
        <p:spPr>
          <a:xfrm>
            <a:off x="7253200" y="3750163"/>
            <a:ext cx="1028400" cy="32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000">
                <a:solidFill>
                  <a:schemeClr val="lt1"/>
                </a:solidFill>
              </a:rPr>
              <a:t>IP Address:</a:t>
            </a:r>
            <a:endParaRPr sz="1000">
              <a:solidFill>
                <a:schemeClr val="lt1"/>
              </a:solidFill>
            </a:endParaRPr>
          </a:p>
          <a:p>
            <a:pPr indent="0" lvl="0" marL="0" marR="0" rtl="0" algn="l">
              <a:lnSpc>
                <a:spcPct val="100000"/>
              </a:lnSpc>
              <a:spcBef>
                <a:spcPts val="0"/>
              </a:spcBef>
              <a:spcAft>
                <a:spcPts val="0"/>
              </a:spcAft>
              <a:buNone/>
            </a:pPr>
            <a:r>
              <a:rPr lang="en" sz="1000">
                <a:solidFill>
                  <a:schemeClr val="lt1"/>
                </a:solidFill>
              </a:rPr>
              <a:t>66.220.144.1</a:t>
            </a:r>
            <a:endParaRPr sz="1000">
              <a:solidFill>
                <a:schemeClr val="lt1"/>
              </a:solidFill>
            </a:endParaRPr>
          </a:p>
          <a:p>
            <a:pPr indent="0" lvl="0" marL="0" marR="0" rtl="0" algn="l">
              <a:lnSpc>
                <a:spcPct val="100000"/>
              </a:lnSpc>
              <a:spcBef>
                <a:spcPts val="0"/>
              </a:spcBef>
              <a:spcAft>
                <a:spcPts val="0"/>
              </a:spcAft>
              <a:buNone/>
            </a:pPr>
            <a:r>
              <a:t/>
            </a:r>
            <a:endParaRPr sz="1000">
              <a:solidFill>
                <a:schemeClr val="lt1"/>
              </a:solidFill>
            </a:endParaRPr>
          </a:p>
        </p:txBody>
      </p:sp>
      <p:sp>
        <p:nvSpPr>
          <p:cNvPr id="256" name="Google Shape;256;p19"/>
          <p:cNvSpPr txBox="1"/>
          <p:nvPr/>
        </p:nvSpPr>
        <p:spPr>
          <a:xfrm>
            <a:off x="7253200" y="3402325"/>
            <a:ext cx="12213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5"/>
                </a:solidFill>
              </a:rPr>
              <a:t>Domain Name:</a:t>
            </a:r>
            <a:endParaRPr sz="1000">
              <a:solidFill>
                <a:schemeClr val="accent5"/>
              </a:solidFill>
            </a:endParaRPr>
          </a:p>
          <a:p>
            <a:pPr indent="0" lvl="0" marL="0" rtl="0" algn="l">
              <a:spcBef>
                <a:spcPts val="0"/>
              </a:spcBef>
              <a:spcAft>
                <a:spcPts val="0"/>
              </a:spcAft>
              <a:buNone/>
            </a:pPr>
            <a:r>
              <a:rPr lang="en" sz="1000">
                <a:solidFill>
                  <a:schemeClr val="accent5"/>
                </a:solidFill>
              </a:rPr>
              <a:t>facebook.com</a:t>
            </a:r>
            <a:endParaRPr sz="1000">
              <a:solidFill>
                <a:schemeClr val="accent5"/>
              </a:solidFill>
            </a:endParaRPr>
          </a:p>
          <a:p>
            <a:pPr indent="0" lvl="0" marL="0" rtl="0" algn="l">
              <a:spcBef>
                <a:spcPts val="0"/>
              </a:spcBef>
              <a:spcAft>
                <a:spcPts val="0"/>
              </a:spcAft>
              <a:buNone/>
            </a:pPr>
            <a:r>
              <a:t/>
            </a:r>
            <a:endParaRPr sz="1000">
              <a:solidFill>
                <a:schemeClr val="accent2"/>
              </a:solidFill>
            </a:endParaRPr>
          </a:p>
        </p:txBody>
      </p:sp>
      <p:sp>
        <p:nvSpPr>
          <p:cNvPr id="257" name="Google Shape;257;p19"/>
          <p:cNvSpPr txBox="1"/>
          <p:nvPr/>
        </p:nvSpPr>
        <p:spPr>
          <a:xfrm>
            <a:off x="1651270" y="2744913"/>
            <a:ext cx="6258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16161"/>
                </a:solidFill>
              </a:rPr>
              <a:t>TCP/IP</a:t>
            </a:r>
            <a:endParaRPr sz="1000">
              <a:solidFill>
                <a:srgbClr val="616161"/>
              </a:solidFill>
            </a:endParaRPr>
          </a:p>
        </p:txBody>
      </p:sp>
      <p:sp>
        <p:nvSpPr>
          <p:cNvPr id="258" name="Google Shape;258;p19"/>
          <p:cNvSpPr txBox="1"/>
          <p:nvPr/>
        </p:nvSpPr>
        <p:spPr>
          <a:xfrm>
            <a:off x="3335920" y="2744925"/>
            <a:ext cx="625800" cy="32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000">
                <a:solidFill>
                  <a:srgbClr val="616161"/>
                </a:solidFill>
              </a:rPr>
              <a:t>TCP/IP</a:t>
            </a:r>
            <a:endParaRPr sz="1000">
              <a:solidFill>
                <a:srgbClr val="616161"/>
              </a:solidFill>
            </a:endParaRPr>
          </a:p>
        </p:txBody>
      </p:sp>
      <p:sp>
        <p:nvSpPr>
          <p:cNvPr id="259" name="Google Shape;259;p19"/>
          <p:cNvSpPr txBox="1"/>
          <p:nvPr/>
        </p:nvSpPr>
        <p:spPr>
          <a:xfrm>
            <a:off x="5907345" y="2719288"/>
            <a:ext cx="6258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16161"/>
                </a:solidFill>
              </a:rPr>
              <a:t>TCP/IP</a:t>
            </a:r>
            <a:endParaRPr sz="1000">
              <a:solidFill>
                <a:srgbClr val="616161"/>
              </a:solidFill>
            </a:endParaRPr>
          </a:p>
        </p:txBody>
      </p:sp>
      <p:sp>
        <p:nvSpPr>
          <p:cNvPr id="260" name="Google Shape;260;p19"/>
          <p:cNvSpPr txBox="1"/>
          <p:nvPr/>
        </p:nvSpPr>
        <p:spPr>
          <a:xfrm>
            <a:off x="7883545" y="2745238"/>
            <a:ext cx="625800" cy="32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000">
                <a:solidFill>
                  <a:srgbClr val="616161"/>
                </a:solidFill>
              </a:rPr>
              <a:t>TCP/IP</a:t>
            </a:r>
            <a:endParaRPr sz="1000">
              <a:solidFill>
                <a:srgbClr val="61616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264" name="Shape 264"/>
        <p:cNvGrpSpPr/>
        <p:nvPr/>
      </p:nvGrpSpPr>
      <p:grpSpPr>
        <a:xfrm>
          <a:off x="0" y="0"/>
          <a:ext cx="0" cy="0"/>
          <a:chOff x="0" y="0"/>
          <a:chExt cx="0" cy="0"/>
        </a:xfrm>
      </p:grpSpPr>
      <p:sp>
        <p:nvSpPr>
          <p:cNvPr id="265" name="Google Shape;265;p20"/>
          <p:cNvSpPr txBox="1"/>
          <p:nvPr>
            <p:ph idx="4294967295" type="title"/>
          </p:nvPr>
        </p:nvSpPr>
        <p:spPr>
          <a:xfrm>
            <a:off x="2926500" y="148200"/>
            <a:ext cx="3291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Roboto"/>
                <a:ea typeface="Roboto"/>
                <a:cs typeface="Roboto"/>
                <a:sym typeface="Roboto"/>
              </a:rPr>
              <a:t>TCP / IP</a:t>
            </a:r>
            <a:endParaRPr sz="2400">
              <a:solidFill>
                <a:schemeClr val="lt1"/>
              </a:solidFill>
              <a:latin typeface="Roboto"/>
              <a:ea typeface="Roboto"/>
              <a:cs typeface="Roboto"/>
              <a:sym typeface="Roboto"/>
            </a:endParaRPr>
          </a:p>
          <a:p>
            <a:pPr indent="0" lvl="0" marL="0" rtl="0" algn="ctr">
              <a:spcBef>
                <a:spcPts val="0"/>
              </a:spcBef>
              <a:spcAft>
                <a:spcPts val="0"/>
              </a:spcAft>
              <a:buNone/>
            </a:pPr>
            <a:r>
              <a:rPr lang="en" sz="2400">
                <a:solidFill>
                  <a:schemeClr val="lt1"/>
                </a:solidFill>
                <a:latin typeface="Roboto"/>
                <a:ea typeface="Roboto"/>
                <a:cs typeface="Roboto"/>
                <a:sym typeface="Roboto"/>
              </a:rPr>
              <a:t>Networking Model</a:t>
            </a:r>
            <a:endParaRPr sz="2400">
              <a:solidFill>
                <a:schemeClr val="lt1"/>
              </a:solidFill>
              <a:latin typeface="Roboto"/>
              <a:ea typeface="Roboto"/>
              <a:cs typeface="Roboto"/>
              <a:sym typeface="Roboto"/>
            </a:endParaRPr>
          </a:p>
        </p:txBody>
      </p:sp>
      <p:sp>
        <p:nvSpPr>
          <p:cNvPr id="266" name="Google Shape;266;p20"/>
          <p:cNvSpPr/>
          <p:nvPr/>
        </p:nvSpPr>
        <p:spPr>
          <a:xfrm>
            <a:off x="2075300" y="3830350"/>
            <a:ext cx="24609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Network Interface</a:t>
            </a:r>
            <a:endParaRPr>
              <a:latin typeface="Roboto"/>
              <a:ea typeface="Roboto"/>
              <a:cs typeface="Roboto"/>
              <a:sym typeface="Roboto"/>
            </a:endParaRPr>
          </a:p>
        </p:txBody>
      </p:sp>
      <p:sp>
        <p:nvSpPr>
          <p:cNvPr id="267" name="Google Shape;267;p20"/>
          <p:cNvSpPr/>
          <p:nvPr/>
        </p:nvSpPr>
        <p:spPr>
          <a:xfrm>
            <a:off x="2075300" y="3178450"/>
            <a:ext cx="24609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Internet</a:t>
            </a:r>
            <a:endParaRPr>
              <a:latin typeface="Roboto"/>
              <a:ea typeface="Roboto"/>
              <a:cs typeface="Roboto"/>
              <a:sym typeface="Roboto"/>
            </a:endParaRPr>
          </a:p>
        </p:txBody>
      </p:sp>
      <p:sp>
        <p:nvSpPr>
          <p:cNvPr id="268" name="Google Shape;268;p20"/>
          <p:cNvSpPr/>
          <p:nvPr/>
        </p:nvSpPr>
        <p:spPr>
          <a:xfrm>
            <a:off x="2075300" y="2526550"/>
            <a:ext cx="24609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Transport</a:t>
            </a:r>
            <a:endParaRPr>
              <a:latin typeface="Roboto"/>
              <a:ea typeface="Roboto"/>
              <a:cs typeface="Roboto"/>
              <a:sym typeface="Roboto"/>
            </a:endParaRPr>
          </a:p>
        </p:txBody>
      </p:sp>
      <p:sp>
        <p:nvSpPr>
          <p:cNvPr id="269" name="Google Shape;269;p20"/>
          <p:cNvSpPr/>
          <p:nvPr/>
        </p:nvSpPr>
        <p:spPr>
          <a:xfrm>
            <a:off x="2075300" y="1874575"/>
            <a:ext cx="24609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Application</a:t>
            </a:r>
            <a:endParaRPr>
              <a:latin typeface="Roboto"/>
              <a:ea typeface="Roboto"/>
              <a:cs typeface="Roboto"/>
              <a:sym typeface="Roboto"/>
            </a:endParaRPr>
          </a:p>
        </p:txBody>
      </p:sp>
      <p:sp>
        <p:nvSpPr>
          <p:cNvPr id="270" name="Google Shape;270;p20"/>
          <p:cNvSpPr txBox="1"/>
          <p:nvPr/>
        </p:nvSpPr>
        <p:spPr>
          <a:xfrm>
            <a:off x="2041850" y="4403050"/>
            <a:ext cx="2527800" cy="35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616161"/>
                </a:solidFill>
                <a:latin typeface="Roboto"/>
                <a:ea typeface="Roboto"/>
                <a:cs typeface="Roboto"/>
                <a:sym typeface="Roboto"/>
              </a:rPr>
              <a:t>(Networking Hardware)</a:t>
            </a:r>
            <a:endParaRPr>
              <a:solidFill>
                <a:srgbClr val="616161"/>
              </a:solidFill>
              <a:latin typeface="Roboto"/>
              <a:ea typeface="Roboto"/>
              <a:cs typeface="Roboto"/>
              <a:sym typeface="Roboto"/>
            </a:endParaRPr>
          </a:p>
        </p:txBody>
      </p:sp>
      <p:sp>
        <p:nvSpPr>
          <p:cNvPr id="271" name="Google Shape;271;p20"/>
          <p:cNvSpPr txBox="1"/>
          <p:nvPr/>
        </p:nvSpPr>
        <p:spPr>
          <a:xfrm>
            <a:off x="2041850" y="1469813"/>
            <a:ext cx="2527800" cy="35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616161"/>
                </a:solidFill>
                <a:latin typeface="Roboto"/>
                <a:ea typeface="Roboto"/>
                <a:cs typeface="Roboto"/>
                <a:sym typeface="Roboto"/>
              </a:rPr>
              <a:t>(Web App)</a:t>
            </a:r>
            <a:endParaRPr>
              <a:solidFill>
                <a:srgbClr val="616161"/>
              </a:solidFill>
              <a:latin typeface="Roboto"/>
              <a:ea typeface="Roboto"/>
              <a:cs typeface="Roboto"/>
              <a:sym typeface="Roboto"/>
            </a:endParaRPr>
          </a:p>
        </p:txBody>
      </p:sp>
      <p:cxnSp>
        <p:nvCxnSpPr>
          <p:cNvPr id="272" name="Google Shape;272;p20"/>
          <p:cNvCxnSpPr/>
          <p:nvPr/>
        </p:nvCxnSpPr>
        <p:spPr>
          <a:xfrm>
            <a:off x="4574350" y="1896225"/>
            <a:ext cx="2393700" cy="0"/>
          </a:xfrm>
          <a:prstGeom prst="straightConnector1">
            <a:avLst/>
          </a:prstGeom>
          <a:noFill/>
          <a:ln cap="flat" cmpd="sng" w="9525">
            <a:solidFill>
              <a:schemeClr val="accent1"/>
            </a:solidFill>
            <a:prstDash val="dash"/>
            <a:round/>
            <a:headEnd len="med" w="med" type="none"/>
            <a:tailEnd len="med" w="med" type="none"/>
          </a:ln>
        </p:spPr>
      </p:cxnSp>
      <p:cxnSp>
        <p:nvCxnSpPr>
          <p:cNvPr id="273" name="Google Shape;273;p20"/>
          <p:cNvCxnSpPr/>
          <p:nvPr/>
        </p:nvCxnSpPr>
        <p:spPr>
          <a:xfrm>
            <a:off x="4574350" y="2526550"/>
            <a:ext cx="2393700" cy="0"/>
          </a:xfrm>
          <a:prstGeom prst="straightConnector1">
            <a:avLst/>
          </a:prstGeom>
          <a:noFill/>
          <a:ln cap="flat" cmpd="sng" w="9525">
            <a:solidFill>
              <a:schemeClr val="accent1"/>
            </a:solidFill>
            <a:prstDash val="dash"/>
            <a:round/>
            <a:headEnd len="med" w="med" type="none"/>
            <a:tailEnd len="med" w="med" type="none"/>
          </a:ln>
        </p:spPr>
      </p:cxnSp>
      <p:cxnSp>
        <p:nvCxnSpPr>
          <p:cNvPr id="274" name="Google Shape;274;p20"/>
          <p:cNvCxnSpPr/>
          <p:nvPr/>
        </p:nvCxnSpPr>
        <p:spPr>
          <a:xfrm>
            <a:off x="4574350" y="3178450"/>
            <a:ext cx="2393700" cy="0"/>
          </a:xfrm>
          <a:prstGeom prst="straightConnector1">
            <a:avLst/>
          </a:prstGeom>
          <a:noFill/>
          <a:ln cap="flat" cmpd="sng" w="9525">
            <a:solidFill>
              <a:schemeClr val="accent1"/>
            </a:solidFill>
            <a:prstDash val="dash"/>
            <a:round/>
            <a:headEnd len="med" w="med" type="none"/>
            <a:tailEnd len="med" w="med" type="none"/>
          </a:ln>
        </p:spPr>
      </p:cxnSp>
      <p:cxnSp>
        <p:nvCxnSpPr>
          <p:cNvPr id="275" name="Google Shape;275;p20"/>
          <p:cNvCxnSpPr/>
          <p:nvPr/>
        </p:nvCxnSpPr>
        <p:spPr>
          <a:xfrm>
            <a:off x="4574350" y="3830350"/>
            <a:ext cx="2393700" cy="0"/>
          </a:xfrm>
          <a:prstGeom prst="straightConnector1">
            <a:avLst/>
          </a:prstGeom>
          <a:noFill/>
          <a:ln cap="flat" cmpd="sng" w="9525">
            <a:solidFill>
              <a:schemeClr val="accent1"/>
            </a:solidFill>
            <a:prstDash val="dash"/>
            <a:round/>
            <a:headEnd len="med" w="med" type="none"/>
            <a:tailEnd len="med" w="med" type="none"/>
          </a:ln>
        </p:spPr>
      </p:cxnSp>
      <p:cxnSp>
        <p:nvCxnSpPr>
          <p:cNvPr id="276" name="Google Shape;276;p20"/>
          <p:cNvCxnSpPr/>
          <p:nvPr/>
        </p:nvCxnSpPr>
        <p:spPr>
          <a:xfrm>
            <a:off x="4574350" y="4403050"/>
            <a:ext cx="2393700" cy="0"/>
          </a:xfrm>
          <a:prstGeom prst="straightConnector1">
            <a:avLst/>
          </a:prstGeom>
          <a:noFill/>
          <a:ln cap="flat" cmpd="sng" w="9525">
            <a:solidFill>
              <a:schemeClr val="accent1"/>
            </a:solidFill>
            <a:prstDash val="dash"/>
            <a:round/>
            <a:headEnd len="med" w="med" type="none"/>
            <a:tailEnd len="med" w="med" type="none"/>
          </a:ln>
        </p:spPr>
      </p:cxnSp>
      <p:sp>
        <p:nvSpPr>
          <p:cNvPr id="277" name="Google Shape;277;p20"/>
          <p:cNvSpPr txBox="1"/>
          <p:nvPr/>
        </p:nvSpPr>
        <p:spPr>
          <a:xfrm>
            <a:off x="4574350" y="1469800"/>
            <a:ext cx="2527800" cy="35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Roboto"/>
                <a:ea typeface="Roboto"/>
                <a:cs typeface="Roboto"/>
                <a:sym typeface="Roboto"/>
              </a:rPr>
              <a:t>Protocols / Services</a:t>
            </a:r>
            <a:endParaRPr>
              <a:solidFill>
                <a:schemeClr val="lt2"/>
              </a:solidFill>
              <a:latin typeface="Roboto"/>
              <a:ea typeface="Roboto"/>
              <a:cs typeface="Roboto"/>
              <a:sym typeface="Roboto"/>
            </a:endParaRPr>
          </a:p>
        </p:txBody>
      </p:sp>
      <p:sp>
        <p:nvSpPr>
          <p:cNvPr id="278" name="Google Shape;278;p20"/>
          <p:cNvSpPr txBox="1"/>
          <p:nvPr/>
        </p:nvSpPr>
        <p:spPr>
          <a:xfrm>
            <a:off x="4574350" y="1998175"/>
            <a:ext cx="2527800" cy="35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Roboto"/>
                <a:ea typeface="Roboto"/>
                <a:cs typeface="Roboto"/>
                <a:sym typeface="Roboto"/>
              </a:rPr>
              <a:t>DNS, HTTP</a:t>
            </a:r>
            <a:endParaRPr sz="1800">
              <a:solidFill>
                <a:schemeClr val="dk2"/>
              </a:solidFill>
              <a:latin typeface="Roboto"/>
              <a:ea typeface="Roboto"/>
              <a:cs typeface="Roboto"/>
              <a:sym typeface="Roboto"/>
            </a:endParaRPr>
          </a:p>
        </p:txBody>
      </p:sp>
      <p:sp>
        <p:nvSpPr>
          <p:cNvPr id="279" name="Google Shape;279;p20"/>
          <p:cNvSpPr txBox="1"/>
          <p:nvPr/>
        </p:nvSpPr>
        <p:spPr>
          <a:xfrm>
            <a:off x="4574350" y="2588313"/>
            <a:ext cx="2527800" cy="35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Roboto"/>
                <a:ea typeface="Roboto"/>
                <a:cs typeface="Roboto"/>
                <a:sym typeface="Roboto"/>
              </a:rPr>
              <a:t>TCP</a:t>
            </a:r>
            <a:endParaRPr sz="1800">
              <a:solidFill>
                <a:schemeClr val="dk2"/>
              </a:solidFill>
              <a:latin typeface="Roboto"/>
              <a:ea typeface="Roboto"/>
              <a:cs typeface="Roboto"/>
              <a:sym typeface="Roboto"/>
            </a:endParaRPr>
          </a:p>
        </p:txBody>
      </p:sp>
      <p:sp>
        <p:nvSpPr>
          <p:cNvPr id="280" name="Google Shape;280;p20"/>
          <p:cNvSpPr txBox="1"/>
          <p:nvPr/>
        </p:nvSpPr>
        <p:spPr>
          <a:xfrm>
            <a:off x="4574350" y="3252400"/>
            <a:ext cx="2527800" cy="35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Roboto"/>
                <a:ea typeface="Roboto"/>
                <a:cs typeface="Roboto"/>
                <a:sym typeface="Roboto"/>
              </a:rPr>
              <a:t>IP</a:t>
            </a:r>
            <a:endParaRPr sz="1800">
              <a:solidFill>
                <a:schemeClr val="dk2"/>
              </a:solidFill>
              <a:latin typeface="Roboto"/>
              <a:ea typeface="Roboto"/>
              <a:cs typeface="Roboto"/>
              <a:sym typeface="Roboto"/>
            </a:endParaRPr>
          </a:p>
        </p:txBody>
      </p:sp>
      <p:sp>
        <p:nvSpPr>
          <p:cNvPr id="281" name="Google Shape;281;p20"/>
          <p:cNvSpPr txBox="1"/>
          <p:nvPr/>
        </p:nvSpPr>
        <p:spPr>
          <a:xfrm>
            <a:off x="4574350" y="3871625"/>
            <a:ext cx="2527800" cy="35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Roboto"/>
                <a:ea typeface="Roboto"/>
                <a:cs typeface="Roboto"/>
                <a:sym typeface="Roboto"/>
              </a:rPr>
              <a:t>Ethernet</a:t>
            </a:r>
            <a:endParaRPr sz="1800">
              <a:solidFill>
                <a:schemeClr val="dk2"/>
              </a:solidFill>
              <a:latin typeface="Roboto"/>
              <a:ea typeface="Roboto"/>
              <a:cs typeface="Roboto"/>
              <a:sym typeface="Roboto"/>
            </a:endParaRPr>
          </a:p>
        </p:txBody>
      </p:sp>
      <p:cxnSp>
        <p:nvCxnSpPr>
          <p:cNvPr id="282" name="Google Shape;282;p20"/>
          <p:cNvCxnSpPr/>
          <p:nvPr/>
        </p:nvCxnSpPr>
        <p:spPr>
          <a:xfrm flipH="1" rot="10800000">
            <a:off x="3151800" y="1029875"/>
            <a:ext cx="2840400" cy="4200"/>
          </a:xfrm>
          <a:prstGeom prst="straightConnector1">
            <a:avLst/>
          </a:prstGeom>
          <a:noFill/>
          <a:ln cap="flat" cmpd="sng" w="19050">
            <a:solidFill>
              <a:srgbClr val="EE2214"/>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286" name="Shape 286"/>
        <p:cNvGrpSpPr/>
        <p:nvPr/>
      </p:nvGrpSpPr>
      <p:grpSpPr>
        <a:xfrm>
          <a:off x="0" y="0"/>
          <a:ext cx="0" cy="0"/>
          <a:chOff x="0" y="0"/>
          <a:chExt cx="0" cy="0"/>
        </a:xfrm>
      </p:grpSpPr>
      <p:sp>
        <p:nvSpPr>
          <p:cNvPr id="287" name="Google Shape;287;p2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Web Application Architectures</a:t>
            </a:r>
            <a:endParaRPr>
              <a:latin typeface="Roboto"/>
              <a:ea typeface="Roboto"/>
              <a:cs typeface="Roboto"/>
              <a:sym typeface="Roboto"/>
            </a:endParaRPr>
          </a:p>
        </p:txBody>
      </p:sp>
      <p:cxnSp>
        <p:nvCxnSpPr>
          <p:cNvPr id="288" name="Google Shape;288;p21"/>
          <p:cNvCxnSpPr/>
          <p:nvPr/>
        </p:nvCxnSpPr>
        <p:spPr>
          <a:xfrm>
            <a:off x="2444850" y="2992650"/>
            <a:ext cx="4254300" cy="0"/>
          </a:xfrm>
          <a:prstGeom prst="straightConnector1">
            <a:avLst/>
          </a:prstGeom>
          <a:noFill/>
          <a:ln cap="flat" cmpd="sng" w="19050">
            <a:solidFill>
              <a:srgbClr val="EE2214"/>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292" name="Shape 292"/>
        <p:cNvGrpSpPr/>
        <p:nvPr/>
      </p:nvGrpSpPr>
      <p:grpSpPr>
        <a:xfrm>
          <a:off x="0" y="0"/>
          <a:ext cx="0" cy="0"/>
          <a:chOff x="0" y="0"/>
          <a:chExt cx="0" cy="0"/>
        </a:xfrm>
      </p:grpSpPr>
      <p:sp>
        <p:nvSpPr>
          <p:cNvPr id="293" name="Google Shape;293;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Design Patterns</a:t>
            </a:r>
            <a:endParaRPr>
              <a:latin typeface="Roboto"/>
              <a:ea typeface="Roboto"/>
              <a:cs typeface="Roboto"/>
              <a:sym typeface="Roboto"/>
            </a:endParaRPr>
          </a:p>
        </p:txBody>
      </p:sp>
      <p:sp>
        <p:nvSpPr>
          <p:cNvPr id="294" name="Google Shape;294;p22"/>
          <p:cNvSpPr txBox="1"/>
          <p:nvPr>
            <p:ph idx="1" type="body"/>
          </p:nvPr>
        </p:nvSpPr>
        <p:spPr>
          <a:xfrm>
            <a:off x="484050" y="1188975"/>
            <a:ext cx="7846200" cy="14154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Clr>
                <a:schemeClr val="dk2"/>
              </a:buClr>
              <a:buSzPts val="2400"/>
              <a:buFont typeface="Roboto"/>
              <a:buChar char="●"/>
            </a:pPr>
            <a:r>
              <a:rPr lang="en" sz="2400">
                <a:solidFill>
                  <a:schemeClr val="dk2"/>
                </a:solidFill>
                <a:latin typeface="Roboto"/>
                <a:ea typeface="Roboto"/>
                <a:cs typeface="Roboto"/>
                <a:sym typeface="Roboto"/>
              </a:rPr>
              <a:t>A general and reusable solution to a commonly occurring problem in the design of software</a:t>
            </a:r>
            <a:endParaRPr sz="2400">
              <a:solidFill>
                <a:schemeClr val="dk2"/>
              </a:solidFill>
              <a:latin typeface="Roboto"/>
              <a:ea typeface="Roboto"/>
              <a:cs typeface="Roboto"/>
              <a:sym typeface="Roboto"/>
            </a:endParaRPr>
          </a:p>
          <a:p>
            <a:pPr indent="-381000" lvl="0" marL="457200" rtl="0" algn="l">
              <a:lnSpc>
                <a:spcPct val="150000"/>
              </a:lnSpc>
              <a:spcBef>
                <a:spcPts val="0"/>
              </a:spcBef>
              <a:spcAft>
                <a:spcPts val="0"/>
              </a:spcAft>
              <a:buClr>
                <a:schemeClr val="dk2"/>
              </a:buClr>
              <a:buSzPts val="2400"/>
              <a:buFont typeface="Roboto"/>
              <a:buChar char="●"/>
            </a:pPr>
            <a:r>
              <a:rPr lang="en" sz="2400">
                <a:solidFill>
                  <a:schemeClr val="dk2"/>
                </a:solidFill>
                <a:latin typeface="Roboto"/>
                <a:ea typeface="Roboto"/>
                <a:cs typeface="Roboto"/>
                <a:sym typeface="Roboto"/>
              </a:rPr>
              <a:t>An abstract template for how to solve a problem that has been used in many different situations</a:t>
            </a:r>
            <a:endParaRPr sz="2400">
              <a:solidFill>
                <a:schemeClr val="dk2"/>
              </a:solidFill>
              <a:latin typeface="Roboto"/>
              <a:ea typeface="Roboto"/>
              <a:cs typeface="Roboto"/>
              <a:sym typeface="Roboto"/>
            </a:endParaRPr>
          </a:p>
          <a:p>
            <a:pPr indent="-381000" lvl="0" marL="457200" rtl="0" algn="l">
              <a:lnSpc>
                <a:spcPct val="150000"/>
              </a:lnSpc>
              <a:spcBef>
                <a:spcPts val="0"/>
              </a:spcBef>
              <a:spcAft>
                <a:spcPts val="0"/>
              </a:spcAft>
              <a:buClr>
                <a:schemeClr val="dk2"/>
              </a:buClr>
              <a:buSzPts val="2400"/>
              <a:buFont typeface="Roboto"/>
              <a:buChar char="●"/>
            </a:pPr>
            <a:r>
              <a:rPr lang="en" sz="2400">
                <a:solidFill>
                  <a:schemeClr val="dk2"/>
                </a:solidFill>
                <a:latin typeface="Roboto"/>
                <a:ea typeface="Roboto"/>
                <a:cs typeface="Roboto"/>
                <a:sym typeface="Roboto"/>
              </a:rPr>
              <a:t>NOT a finished design</a:t>
            </a:r>
            <a:endParaRPr sz="2400">
              <a:solidFill>
                <a:schemeClr val="dk2"/>
              </a:solidFill>
              <a:latin typeface="Roboto"/>
              <a:ea typeface="Roboto"/>
              <a:cs typeface="Roboto"/>
              <a:sym typeface="Roboto"/>
            </a:endParaRPr>
          </a:p>
          <a:p>
            <a:pPr indent="-342900" lvl="1" marL="914400" rtl="0" algn="l">
              <a:lnSpc>
                <a:spcPct val="150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the pattern must be adapted to the application    </a:t>
            </a:r>
            <a:endParaRPr sz="1800">
              <a:solidFill>
                <a:schemeClr val="dk2"/>
              </a:solidFill>
              <a:latin typeface="Roboto"/>
              <a:ea typeface="Roboto"/>
              <a:cs typeface="Roboto"/>
              <a:sym typeface="Roboto"/>
            </a:endParaRPr>
          </a:p>
          <a:p>
            <a:pPr indent="-342900" lvl="1" marL="914400" rtl="0" algn="l">
              <a:lnSpc>
                <a:spcPct val="150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cannot simply translate into code</a:t>
            </a:r>
            <a:endParaRPr sz="1800">
              <a:solidFill>
                <a:schemeClr val="dk2"/>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298" name="Shape 298"/>
        <p:cNvGrpSpPr/>
        <p:nvPr/>
      </p:nvGrpSpPr>
      <p:grpSpPr>
        <a:xfrm>
          <a:off x="0" y="0"/>
          <a:ext cx="0" cy="0"/>
          <a:chOff x="0" y="0"/>
          <a:chExt cx="0" cy="0"/>
        </a:xfrm>
      </p:grpSpPr>
      <p:sp>
        <p:nvSpPr>
          <p:cNvPr id="299" name="Google Shape;299;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Web Application</a:t>
            </a:r>
            <a:endParaRPr>
              <a:latin typeface="Roboto"/>
              <a:ea typeface="Roboto"/>
              <a:cs typeface="Roboto"/>
              <a:sym typeface="Roboto"/>
            </a:endParaRPr>
          </a:p>
        </p:txBody>
      </p:sp>
      <p:sp>
        <p:nvSpPr>
          <p:cNvPr id="300" name="Google Shape;300;p23"/>
          <p:cNvSpPr txBox="1"/>
          <p:nvPr>
            <p:ph idx="1" type="body"/>
          </p:nvPr>
        </p:nvSpPr>
        <p:spPr>
          <a:xfrm>
            <a:off x="813875" y="1524100"/>
            <a:ext cx="7008900" cy="1415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lang="en">
                <a:solidFill>
                  <a:schemeClr val="dk2"/>
                </a:solidFill>
                <a:latin typeface="Roboto"/>
                <a:ea typeface="Roboto"/>
                <a:cs typeface="Roboto"/>
                <a:sym typeface="Roboto"/>
              </a:rPr>
              <a:t>“A Web application is a </a:t>
            </a:r>
            <a:r>
              <a:rPr i="1" lang="en">
                <a:solidFill>
                  <a:schemeClr val="dk2"/>
                </a:solidFill>
                <a:latin typeface="Roboto"/>
                <a:ea typeface="Roboto"/>
                <a:cs typeface="Roboto"/>
                <a:sym typeface="Roboto"/>
              </a:rPr>
              <a:t>client-server</a:t>
            </a:r>
            <a:r>
              <a:rPr lang="en">
                <a:solidFill>
                  <a:schemeClr val="dk2"/>
                </a:solidFill>
                <a:latin typeface="Roboto"/>
                <a:ea typeface="Roboto"/>
                <a:cs typeface="Roboto"/>
                <a:sym typeface="Roboto"/>
              </a:rPr>
              <a:t> application that (generally) uses the Web browser as its client. Browsers send requests to servers, and the servers generate responses and return them to the browsers.”</a:t>
            </a:r>
            <a:endParaRPr>
              <a:solidFill>
                <a:schemeClr val="dk2"/>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